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Lst>
  <p:sldSz cx="41148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7216"/>
    <p:restoredTop sz="92163"/>
  </p:normalViewPr>
  <p:slideViewPr>
    <p:cSldViewPr snapToGrid="0" snapToObjects="1">
      <p:cViewPr>
        <p:scale>
          <a:sx n="30" d="100"/>
          <a:sy n="30" d="100"/>
        </p:scale>
        <p:origin x="594" y="-150"/>
      </p:cViewPr>
      <p:guideLst>
        <p:guide orient="horz" pos="4320"/>
        <p:guide pos="129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714500" y="685800"/>
            <a:ext cx="10287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26606931"/>
      </p:ext>
    </p:extLst>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Shape 11"/>
          <p:cNvSpPr>
            <a:spLocks noGrp="1"/>
          </p:cNvSpPr>
          <p:nvPr>
            <p:ph type="title" hasCustomPrompt="1"/>
          </p:nvPr>
        </p:nvSpPr>
        <p:spPr>
          <a:xfrm>
            <a:off x="11647715" y="2298700"/>
            <a:ext cx="17852571" cy="4648200"/>
          </a:xfrm>
          <a:prstGeom prst="rect">
            <a:avLst/>
          </a:prstGeom>
        </p:spPr>
        <p:txBody>
          <a:bodyPr anchor="b"/>
          <a:lstStyle/>
          <a:p>
            <a:r>
              <a:t>标题文本</a:t>
            </a:r>
          </a:p>
        </p:txBody>
      </p:sp>
      <p:sp>
        <p:nvSpPr>
          <p:cNvPr id="12" name="Shape 12"/>
          <p:cNvSpPr>
            <a:spLocks noGrp="1"/>
          </p:cNvSpPr>
          <p:nvPr>
            <p:ph type="body" sz="quarter" idx="1" hasCustomPrompt="1"/>
          </p:nvPr>
        </p:nvSpPr>
        <p:spPr>
          <a:xfrm>
            <a:off x="11647715" y="7073900"/>
            <a:ext cx="17852571"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3" name="Shape 13"/>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Shape 93"/>
          <p:cNvSpPr>
            <a:spLocks noGrp="1"/>
          </p:cNvSpPr>
          <p:nvPr>
            <p:ph type="body" sz="quarter" idx="13" hasCustomPrompt="1"/>
          </p:nvPr>
        </p:nvSpPr>
        <p:spPr>
          <a:xfrm>
            <a:off x="12170228" y="8953500"/>
            <a:ext cx="16818429" cy="685800"/>
          </a:xfrm>
          <a:prstGeom prst="rect">
            <a:avLst/>
          </a:prstGeom>
        </p:spPr>
        <p:txBody>
          <a:bodyPr anchor="t">
            <a:spAutoFit/>
          </a:bodyPr>
          <a:lstStyle>
            <a:lvl1pPr marL="0" indent="0" algn="ctr">
              <a:spcBef>
                <a:spcPts val="0"/>
              </a:spcBef>
              <a:buSzTx/>
              <a:buNone/>
              <a:defRPr sz="3800"/>
            </a:lvl1pPr>
          </a:lstStyle>
          <a:p>
            <a:r>
              <a:t>–Johnny Appleseed</a:t>
            </a:r>
          </a:p>
        </p:txBody>
      </p:sp>
      <p:sp>
        <p:nvSpPr>
          <p:cNvPr id="94" name="Shape 94"/>
          <p:cNvSpPr>
            <a:spLocks noGrp="1"/>
          </p:cNvSpPr>
          <p:nvPr>
            <p:ph type="body" sz="quarter" idx="14" hasCustomPrompt="1"/>
          </p:nvPr>
        </p:nvSpPr>
        <p:spPr>
          <a:xfrm>
            <a:off x="12170228" y="6038295"/>
            <a:ext cx="16818429" cy="902811"/>
          </a:xfrm>
          <a:prstGeom prst="rect">
            <a:avLst/>
          </a:prstGeom>
        </p:spPr>
        <p:txBody>
          <a:bodyPr>
            <a:spAutoFit/>
          </a:bodyPr>
          <a:lstStyle>
            <a:lvl1pPr marL="0" indent="0" algn="ctr">
              <a:spcBef>
                <a:spcPts val="0"/>
              </a:spcBef>
              <a:buSzTx/>
              <a:buNone/>
            </a:lvl1pPr>
          </a:lstStyle>
          <a:p>
            <a:r>
              <a:t>“在此键入引文。”</a:t>
            </a:r>
          </a:p>
        </p:txBody>
      </p:sp>
      <p:sp>
        <p:nvSpPr>
          <p:cNvPr id="95" name="Shape 95"/>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Shape 102"/>
          <p:cNvSpPr>
            <a:spLocks noGrp="1"/>
          </p:cNvSpPr>
          <p:nvPr>
            <p:ph type="pic" idx="13"/>
          </p:nvPr>
        </p:nvSpPr>
        <p:spPr>
          <a:xfrm>
            <a:off x="10123715" y="0"/>
            <a:ext cx="20900571"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Shape 20"/>
          <p:cNvSpPr>
            <a:spLocks noGrp="1"/>
          </p:cNvSpPr>
          <p:nvPr>
            <p:ph type="pic" sz="half" idx="13"/>
          </p:nvPr>
        </p:nvSpPr>
        <p:spPr>
          <a:xfrm>
            <a:off x="12803116" y="673100"/>
            <a:ext cx="15544801" cy="8737600"/>
          </a:xfrm>
          <a:prstGeom prst="rect">
            <a:avLst/>
          </a:prstGeom>
        </p:spPr>
        <p:txBody>
          <a:bodyPr lIns="91439" tIns="45719" rIns="91439" bIns="45719" anchor="t">
            <a:noAutofit/>
          </a:bodyPr>
          <a:lstStyle/>
          <a:p>
            <a:endParaRPr/>
          </a:p>
        </p:txBody>
      </p:sp>
      <p:sp>
        <p:nvSpPr>
          <p:cNvPr id="21" name="Shape 21"/>
          <p:cNvSpPr>
            <a:spLocks noGrp="1"/>
          </p:cNvSpPr>
          <p:nvPr>
            <p:ph type="title" hasCustomPrompt="1"/>
          </p:nvPr>
        </p:nvSpPr>
        <p:spPr>
          <a:xfrm>
            <a:off x="10668000" y="9448800"/>
            <a:ext cx="19812000" cy="2006600"/>
          </a:xfrm>
          <a:prstGeom prst="rect">
            <a:avLst/>
          </a:prstGeom>
        </p:spPr>
        <p:txBody>
          <a:bodyPr anchor="b"/>
          <a:lstStyle/>
          <a:p>
            <a:r>
              <a:t>标题文本</a:t>
            </a:r>
          </a:p>
        </p:txBody>
      </p:sp>
      <p:sp>
        <p:nvSpPr>
          <p:cNvPr id="22" name="Shape 22"/>
          <p:cNvSpPr>
            <a:spLocks noGrp="1"/>
          </p:cNvSpPr>
          <p:nvPr>
            <p:ph type="body" sz="quarter" idx="1" hasCustomPrompt="1"/>
          </p:nvPr>
        </p:nvSpPr>
        <p:spPr>
          <a:xfrm>
            <a:off x="10668000" y="11518900"/>
            <a:ext cx="19812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23" name="Shape 23"/>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Shape 30"/>
          <p:cNvSpPr>
            <a:spLocks noGrp="1"/>
          </p:cNvSpPr>
          <p:nvPr>
            <p:ph type="title" hasCustomPrompt="1"/>
          </p:nvPr>
        </p:nvSpPr>
        <p:spPr>
          <a:xfrm>
            <a:off x="11647715" y="4533900"/>
            <a:ext cx="17852571" cy="4648200"/>
          </a:xfrm>
          <a:prstGeom prst="rect">
            <a:avLst/>
          </a:prstGeom>
        </p:spPr>
        <p:txBody>
          <a:bodyPr/>
          <a:lstStyle/>
          <a:p>
            <a:r>
              <a:t>标题文本</a:t>
            </a:r>
          </a:p>
        </p:txBody>
      </p:sp>
      <p:sp>
        <p:nvSpPr>
          <p:cNvPr id="31" name="Shape 31"/>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Shape 38"/>
          <p:cNvSpPr>
            <a:spLocks noGrp="1"/>
          </p:cNvSpPr>
          <p:nvPr>
            <p:ph type="pic" sz="quarter" idx="13"/>
          </p:nvPr>
        </p:nvSpPr>
        <p:spPr>
          <a:xfrm>
            <a:off x="21408840" y="1104900"/>
            <a:ext cx="8164287" cy="11506200"/>
          </a:xfrm>
          <a:prstGeom prst="rect">
            <a:avLst/>
          </a:prstGeom>
        </p:spPr>
        <p:txBody>
          <a:bodyPr lIns="91439" tIns="45719" rIns="91439" bIns="45719" anchor="t">
            <a:noAutofit/>
          </a:bodyPr>
          <a:lstStyle/>
          <a:p>
            <a:endParaRPr/>
          </a:p>
        </p:txBody>
      </p:sp>
      <p:sp>
        <p:nvSpPr>
          <p:cNvPr id="39" name="Shape 39"/>
          <p:cNvSpPr>
            <a:spLocks noGrp="1"/>
          </p:cNvSpPr>
          <p:nvPr>
            <p:ph type="title" hasCustomPrompt="1"/>
          </p:nvPr>
        </p:nvSpPr>
        <p:spPr>
          <a:xfrm>
            <a:off x="11538857" y="1104900"/>
            <a:ext cx="8763000" cy="5613400"/>
          </a:xfrm>
          <a:prstGeom prst="rect">
            <a:avLst/>
          </a:prstGeom>
        </p:spPr>
        <p:txBody>
          <a:bodyPr anchor="b"/>
          <a:lstStyle>
            <a:lvl1pPr>
              <a:defRPr sz="8400"/>
            </a:lvl1pPr>
          </a:lstStyle>
          <a:p>
            <a:r>
              <a:t>标题文本</a:t>
            </a:r>
          </a:p>
        </p:txBody>
      </p:sp>
      <p:sp>
        <p:nvSpPr>
          <p:cNvPr id="40" name="Shape 40"/>
          <p:cNvSpPr>
            <a:spLocks noGrp="1"/>
          </p:cNvSpPr>
          <p:nvPr>
            <p:ph type="body" sz="quarter" idx="1" hasCustomPrompt="1"/>
          </p:nvPr>
        </p:nvSpPr>
        <p:spPr>
          <a:xfrm>
            <a:off x="11538857" y="6845300"/>
            <a:ext cx="87630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41" name="Shape 41"/>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Shape 48"/>
          <p:cNvSpPr>
            <a:spLocks noGrp="1"/>
          </p:cNvSpPr>
          <p:nvPr>
            <p:ph type="title" hasCustomPrompt="1"/>
          </p:nvPr>
        </p:nvSpPr>
        <p:spPr>
          <a:prstGeom prst="rect">
            <a:avLst/>
          </a:prstGeom>
        </p:spPr>
        <p:txBody>
          <a:bodyPr/>
          <a:lstStyle/>
          <a:p>
            <a:r>
              <a:t>标题文本</a:t>
            </a:r>
          </a:p>
        </p:txBody>
      </p:sp>
      <p:sp>
        <p:nvSpPr>
          <p:cNvPr id="49" name="Shape 49"/>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Shape 56"/>
          <p:cNvSpPr>
            <a:spLocks noGrp="1"/>
          </p:cNvSpPr>
          <p:nvPr>
            <p:ph type="title" hasCustomPrompt="1"/>
          </p:nvPr>
        </p:nvSpPr>
        <p:spPr>
          <a:prstGeom prst="rect">
            <a:avLst/>
          </a:prstGeom>
        </p:spPr>
        <p:txBody>
          <a:bodyPr/>
          <a:lstStyle/>
          <a:p>
            <a:r>
              <a:t>标题文本</a:t>
            </a:r>
          </a:p>
        </p:txBody>
      </p:sp>
      <p:sp>
        <p:nvSpPr>
          <p:cNvPr id="57" name="Shape 57"/>
          <p:cNvSpPr>
            <a:spLocks noGrp="1"/>
          </p:cNvSpPr>
          <p:nvPr>
            <p:ph type="body" sz="half"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Shape 58"/>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21412200" y="3238500"/>
            <a:ext cx="8164286" cy="9207500"/>
          </a:xfrm>
          <a:prstGeom prst="rect">
            <a:avLst/>
          </a:prstGeom>
        </p:spPr>
        <p:txBody>
          <a:bodyPr lIns="91439" tIns="45719" rIns="91439" bIns="45719" anchor="t">
            <a:noAutofit/>
          </a:bodyPr>
          <a:lstStyle/>
          <a:p>
            <a:endParaRPr/>
          </a:p>
        </p:txBody>
      </p:sp>
      <p:sp>
        <p:nvSpPr>
          <p:cNvPr id="66" name="Shape 66"/>
          <p:cNvSpPr>
            <a:spLocks noGrp="1"/>
          </p:cNvSpPr>
          <p:nvPr>
            <p:ph type="title" hasCustomPrompt="1"/>
          </p:nvPr>
        </p:nvSpPr>
        <p:spPr>
          <a:prstGeom prst="rect">
            <a:avLst/>
          </a:prstGeom>
        </p:spPr>
        <p:txBody>
          <a:bodyPr/>
          <a:lstStyle/>
          <a:p>
            <a:r>
              <a:t>标题文本</a:t>
            </a:r>
          </a:p>
        </p:txBody>
      </p:sp>
      <p:sp>
        <p:nvSpPr>
          <p:cNvPr id="67" name="Shape 67"/>
          <p:cNvSpPr>
            <a:spLocks noGrp="1"/>
          </p:cNvSpPr>
          <p:nvPr>
            <p:ph type="body" sz="quarter" idx="1" hasCustomPrompt="1"/>
          </p:nvPr>
        </p:nvSpPr>
        <p:spPr>
          <a:xfrm>
            <a:off x="11571514" y="3238500"/>
            <a:ext cx="8577943" cy="9207500"/>
          </a:xfrm>
          <a:prstGeom prst="rect">
            <a:avLst/>
          </a:prstGeom>
        </p:spPr>
        <p:txBody>
          <a:bodyPr/>
          <a:lstStyle>
            <a:lvl1pPr marL="546100" indent="-546100">
              <a:spcBef>
                <a:spcPts val="4500"/>
              </a:spcBef>
              <a:defRPr sz="4400"/>
            </a:lvl1pPr>
            <a:lvl2pPr marL="1104900" indent="-546100">
              <a:spcBef>
                <a:spcPts val="4500"/>
              </a:spcBef>
              <a:defRPr sz="4400"/>
            </a:lvl2pPr>
            <a:lvl3pPr marL="1663700" indent="-546100">
              <a:spcBef>
                <a:spcPts val="4500"/>
              </a:spcBef>
              <a:defRPr sz="4400"/>
            </a:lvl3pPr>
            <a:lvl4pPr marL="2222500" indent="-546100">
              <a:spcBef>
                <a:spcPts val="4500"/>
              </a:spcBef>
              <a:defRPr sz="4400"/>
            </a:lvl4pPr>
            <a:lvl5pPr marL="2781300" indent="-546100">
              <a:spcBef>
                <a:spcPts val="4500"/>
              </a:spcBef>
              <a:defRPr sz="4400"/>
            </a:lvl5pPr>
          </a:lstStyle>
          <a:p>
            <a:r>
              <a:t>正文级别 1</a:t>
            </a:r>
          </a:p>
          <a:p>
            <a:pPr lvl="1"/>
            <a:r>
              <a:t>正文级别 2</a:t>
            </a:r>
          </a:p>
          <a:p>
            <a:pPr lvl="2"/>
            <a:r>
              <a:t>正文级别 3</a:t>
            </a:r>
          </a:p>
          <a:p>
            <a:pPr lvl="3"/>
            <a:r>
              <a:t>正文级别 4</a:t>
            </a:r>
          </a:p>
          <a:p>
            <a:pPr lvl="4"/>
            <a:r>
              <a:t>正文级别 5</a:t>
            </a:r>
          </a:p>
        </p:txBody>
      </p:sp>
      <p:sp>
        <p:nvSpPr>
          <p:cNvPr id="68" name="Shape 68"/>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Shape 75"/>
          <p:cNvSpPr>
            <a:spLocks noGrp="1"/>
          </p:cNvSpPr>
          <p:nvPr>
            <p:ph type="body" sz="half" idx="1" hasCustomPrompt="1"/>
          </p:nvPr>
        </p:nvSpPr>
        <p:spPr>
          <a:xfrm>
            <a:off x="11571515" y="1778000"/>
            <a:ext cx="18004971" cy="101473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Shape 76"/>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23632886" y="7048500"/>
            <a:ext cx="6346371" cy="5549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23632886" y="1130300"/>
            <a:ext cx="6346371" cy="5549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11157857" y="1130300"/>
            <a:ext cx="12148457" cy="114681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1571515" y="952500"/>
            <a:ext cx="18004971" cy="2286000"/>
          </a:xfrm>
          <a:prstGeom prst="rect">
            <a:avLst/>
          </a:prstGeom>
          <a:ln w="12700">
            <a:miter lim="400000"/>
          </a:ln>
        </p:spPr>
        <p:txBody>
          <a:bodyPr lIns="50800" tIns="50800" rIns="50800" bIns="50800" anchor="ctr">
            <a:normAutofit/>
          </a:bodyPr>
          <a:lstStyle/>
          <a:p>
            <a:r>
              <a:t>标题文本</a:t>
            </a:r>
          </a:p>
        </p:txBody>
      </p:sp>
      <p:sp>
        <p:nvSpPr>
          <p:cNvPr id="3" name="Shape 3"/>
          <p:cNvSpPr>
            <a:spLocks noGrp="1"/>
          </p:cNvSpPr>
          <p:nvPr>
            <p:ph type="body" idx="1"/>
          </p:nvPr>
        </p:nvSpPr>
        <p:spPr>
          <a:xfrm>
            <a:off x="11571515" y="3238500"/>
            <a:ext cx="18004971" cy="92075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Shape 4"/>
          <p:cNvSpPr>
            <a:spLocks noGrp="1"/>
          </p:cNvSpPr>
          <p:nvPr>
            <p:ph type="sldNum" sz="quarter" idx="2"/>
          </p:nvPr>
        </p:nvSpPr>
        <p:spPr>
          <a:xfrm>
            <a:off x="20311275" y="13081000"/>
            <a:ext cx="514564" cy="471924"/>
          </a:xfrm>
          <a:prstGeom prst="rect">
            <a:avLst/>
          </a:prstGeom>
          <a:ln w="12700">
            <a:miter lim="400000"/>
          </a:ln>
        </p:spPr>
        <p:txBody>
          <a:bodyPr wrap="none" lIns="50800" tIns="50800" rIns="50800" bIns="50800">
            <a:spAutoFit/>
          </a:bodyPr>
          <a:lstStyle>
            <a:lvl1pPr>
              <a:defRPr sz="2400"/>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148000" cy="13716000"/>
          </a:xfrm>
          <a:prstGeom prst="rect">
            <a:avLst/>
          </a:prstGeom>
        </p:spPr>
      </p:pic>
      <p:sp>
        <p:nvSpPr>
          <p:cNvPr id="121" name="Shape 121"/>
          <p:cNvSpPr/>
          <p:nvPr/>
        </p:nvSpPr>
        <p:spPr>
          <a:xfrm>
            <a:off x="4924598" y="4219906"/>
            <a:ext cx="30941530" cy="2178994"/>
          </a:xfrm>
          <a:prstGeom prst="rect">
            <a:avLst/>
          </a:prstGeom>
          <a:ln w="12700">
            <a:miter lim="400000"/>
          </a:ln>
        </p:spPr>
        <p:txBody>
          <a:bodyPr lIns="50800" tIns="50800" rIns="50800" bIns="50800" anchor="ctr">
            <a:spAutoFit/>
          </a:bodyPr>
          <a:lstStyle/>
          <a:p>
            <a:pPr>
              <a:lnSpc>
                <a:spcPct val="130000"/>
              </a:lnSpc>
              <a:defRPr sz="7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sz="11500" dirty="0">
                <a:sym typeface="+mn-ea"/>
              </a:rPr>
              <a:t>基于深度学习的数据防伪</a:t>
            </a:r>
            <a:endParaRPr sz="11500" dirty="0"/>
          </a:p>
        </p:txBody>
      </p:sp>
      <p:sp>
        <p:nvSpPr>
          <p:cNvPr id="122" name="Shape 122"/>
          <p:cNvSpPr/>
          <p:nvPr/>
        </p:nvSpPr>
        <p:spPr>
          <a:xfrm>
            <a:off x="14674691" y="6578991"/>
            <a:ext cx="11441344" cy="2616200"/>
          </a:xfrm>
          <a:prstGeom prst="rect">
            <a:avLst/>
          </a:prstGeom>
          <a:ln w="12700">
            <a:miter lim="400000"/>
          </a:ln>
        </p:spPr>
        <p:txBody>
          <a:bodyPr wrap="square" lIns="50800" tIns="50800" rIns="50800" bIns="50800" anchor="ctr">
            <a:spAutoFit/>
          </a:bodyPr>
          <a:lstStyle/>
          <a:p>
            <a:pPr>
              <a:lnSpc>
                <a:spcPct val="150000"/>
              </a:lnSpc>
              <a:defRPr sz="55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dirty="0">
                <a:sym typeface="+mn-ea"/>
              </a:rPr>
              <a:t>黄胜蓝</a:t>
            </a:r>
            <a:endParaRPr lang="zh-CN" altLang="en-US" sz="5500" dirty="0"/>
          </a:p>
          <a:p>
            <a:pPr>
              <a:lnSpc>
                <a:spcPct val="150000"/>
              </a:lnSpc>
              <a:defRPr sz="55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5500" dirty="0"/>
              <a:t>武汉极意网络科技有限公司</a:t>
            </a:r>
            <a:r>
              <a:rPr lang="en-US" altLang="zh-CN" sz="5500" dirty="0"/>
              <a:t>CTO</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1261656" y="427240"/>
            <a:ext cx="8356600" cy="917575"/>
          </a:xfrm>
          <a:prstGeom prst="rect">
            <a:avLst/>
          </a:prstGeom>
          <a:ln w="12700">
            <a:miter lim="400000"/>
          </a:ln>
        </p:spPr>
        <p:txBody>
          <a:bodyPr wrap="none" lIns="50800" tIns="50800" rIns="50800" bIns="50800" anchor="ctr">
            <a:spAutoFit/>
          </a:bodyPr>
          <a:lstStyle>
            <a:lvl1pPr algn="l">
              <a:defRPr>
                <a:solidFill>
                  <a:srgbClr val="DCDEE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spcBef>
                <a:spcPts val="0"/>
              </a:spcBef>
              <a:buNone/>
            </a:pPr>
            <a:r>
              <a:rPr lang="zh-CN" dirty="0">
                <a:sym typeface="+mn-ea"/>
              </a:rPr>
              <a:t>神经网络如何拟合复杂的关系</a:t>
            </a:r>
          </a:p>
        </p:txBody>
      </p:sp>
      <p:sp>
        <p:nvSpPr>
          <p:cNvPr id="3" name="Text Box 2"/>
          <p:cNvSpPr txBox="1"/>
          <p:nvPr/>
        </p:nvSpPr>
        <p:spPr>
          <a:xfrm>
            <a:off x="5234305" y="9612962"/>
            <a:ext cx="29847540" cy="17697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lvl="0">
              <a:lnSpc>
                <a:spcPts val="6500"/>
              </a:lnSpc>
              <a:spcBef>
                <a:spcPts val="0"/>
              </a:spcBef>
              <a:buNone/>
            </a:pPr>
            <a:r>
              <a:rPr lang="zh-CN" sz="4400">
                <a:solidFill>
                  <a:schemeClr val="bg1"/>
                </a:solidFill>
                <a:latin typeface="Microsoft YaHei" charset="0"/>
                <a:ea typeface="Microsoft YaHei" charset="0"/>
                <a:cs typeface="Microsoft YaHei" charset="0"/>
                <a:sym typeface="+mn-ea"/>
              </a:rPr>
              <a:t>每个神经元仅将输入按照权重加起来然后做一个简单的非线性变换，整个神经网络是大量神经元的层叠。大量简单的变换叠加，使得整个网络拥有了十分强大的表达能力，可以拟合极为复杂的关系。</a:t>
            </a:r>
            <a:endParaRPr kumimoji="0" lang="zh-CN" sz="4400" b="0" i="0" u="none" strike="noStrike" cap="none" spc="0" normalizeH="0" baseline="0">
              <a:ln>
                <a:noFill/>
              </a:ln>
              <a:solidFill>
                <a:schemeClr val="bg1"/>
              </a:solidFill>
              <a:effectLst/>
              <a:uFillTx/>
              <a:latin typeface="Microsoft YaHei" charset="0"/>
              <a:ea typeface="Microsoft YaHei" charset="0"/>
              <a:cs typeface="Microsoft YaHei" charset="0"/>
              <a:sym typeface="+mn-ea"/>
            </a:endParaRPr>
          </a:p>
        </p:txBody>
      </p:sp>
      <p:grpSp>
        <p:nvGrpSpPr>
          <p:cNvPr id="2" name="组 1"/>
          <p:cNvGrpSpPr/>
          <p:nvPr/>
        </p:nvGrpSpPr>
        <p:grpSpPr>
          <a:xfrm>
            <a:off x="5650230" y="2403906"/>
            <a:ext cx="29847540" cy="6875145"/>
            <a:chOff x="5234305" y="1874520"/>
            <a:chExt cx="29847540" cy="6875145"/>
          </a:xfrm>
        </p:grpSpPr>
        <p:pic>
          <p:nvPicPr>
            <p:cNvPr id="128" name="Shape 128" title="点击查看大图"/>
            <p:cNvPicPr preferRelativeResize="0"/>
            <p:nvPr/>
          </p:nvPicPr>
          <p:blipFill>
            <a:blip r:embed="rId2"/>
            <a:stretch>
              <a:fillRect/>
            </a:stretch>
          </p:blipFill>
          <p:spPr>
            <a:xfrm>
              <a:off x="5234305" y="1874520"/>
              <a:ext cx="14318615" cy="6875145"/>
            </a:xfrm>
            <a:prstGeom prst="rect">
              <a:avLst/>
            </a:prstGeom>
            <a:noFill/>
            <a:ln>
              <a:noFill/>
            </a:ln>
          </p:spPr>
        </p:pic>
        <p:pic>
          <p:nvPicPr>
            <p:cNvPr id="129" name="Shape 129" descr="Ncell.png"/>
            <p:cNvPicPr preferRelativeResize="0"/>
            <p:nvPr/>
          </p:nvPicPr>
          <p:blipFill>
            <a:blip r:embed="rId3"/>
            <a:stretch>
              <a:fillRect/>
            </a:stretch>
          </p:blipFill>
          <p:spPr>
            <a:xfrm>
              <a:off x="22572345" y="1874520"/>
              <a:ext cx="12509500" cy="6875145"/>
            </a:xfrm>
            <a:prstGeom prst="rect">
              <a:avLst/>
            </a:prstGeom>
            <a:noFill/>
            <a:ln>
              <a:noFill/>
            </a:ln>
          </p:spPr>
        </p:pic>
      </p:gr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81949" y="12299630"/>
            <a:ext cx="2384102" cy="863210"/>
          </a:xfrm>
          <a:prstGeom prst="rect">
            <a:avLst/>
          </a:prstGeom>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1261656" y="427240"/>
            <a:ext cx="2641600" cy="917575"/>
          </a:xfrm>
          <a:prstGeom prst="rect">
            <a:avLst/>
          </a:prstGeom>
          <a:ln w="12700">
            <a:miter lim="400000"/>
          </a:ln>
        </p:spPr>
        <p:txBody>
          <a:bodyPr wrap="none" lIns="50800" tIns="50800" rIns="50800" bIns="50800" anchor="ctr">
            <a:spAutoFit/>
          </a:bodyPr>
          <a:lstStyle>
            <a:lvl1pPr algn="l">
              <a:defRPr>
                <a:solidFill>
                  <a:srgbClr val="DCDEE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spcBef>
                <a:spcPts val="0"/>
              </a:spcBef>
              <a:buNone/>
            </a:pPr>
            <a:r>
              <a:rPr lang="zh-CN">
                <a:sym typeface="+mn-ea"/>
              </a:rPr>
              <a:t>网络表达</a:t>
            </a:r>
          </a:p>
        </p:txBody>
      </p:sp>
      <p:grpSp>
        <p:nvGrpSpPr>
          <p:cNvPr id="4" name="组 3"/>
          <p:cNvGrpSpPr/>
          <p:nvPr/>
        </p:nvGrpSpPr>
        <p:grpSpPr>
          <a:xfrm>
            <a:off x="12322630" y="999288"/>
            <a:ext cx="16502742" cy="10934286"/>
            <a:chOff x="11394123" y="775970"/>
            <a:chExt cx="18359755" cy="12164695"/>
          </a:xfrm>
        </p:grpSpPr>
        <p:pic>
          <p:nvPicPr>
            <p:cNvPr id="136" name="Shape 136"/>
            <p:cNvPicPr preferRelativeResize="0"/>
            <p:nvPr/>
          </p:nvPicPr>
          <p:blipFill>
            <a:blip r:embed="rId2"/>
            <a:stretch>
              <a:fillRect/>
            </a:stretch>
          </p:blipFill>
          <p:spPr>
            <a:xfrm>
              <a:off x="11394123" y="775970"/>
              <a:ext cx="18359755" cy="12164695"/>
            </a:xfrm>
            <a:prstGeom prst="rect">
              <a:avLst/>
            </a:prstGeom>
            <a:noFill/>
            <a:ln>
              <a:noFill/>
            </a:ln>
          </p:spPr>
        </p:pic>
        <p:grpSp>
          <p:nvGrpSpPr>
            <p:cNvPr id="18" name="组 17"/>
            <p:cNvGrpSpPr/>
            <p:nvPr/>
          </p:nvGrpSpPr>
          <p:grpSpPr>
            <a:xfrm>
              <a:off x="13673797" y="3376246"/>
              <a:ext cx="4712677" cy="562708"/>
              <a:chOff x="13673797" y="3376246"/>
              <a:chExt cx="4712677" cy="562708"/>
            </a:xfrm>
          </p:grpSpPr>
          <p:cxnSp>
            <p:nvCxnSpPr>
              <p:cNvPr id="3" name="直线连接符 2"/>
              <p:cNvCxnSpPr/>
              <p:nvPr/>
            </p:nvCxnSpPr>
            <p:spPr>
              <a:xfrm>
                <a:off x="13673797" y="3376246"/>
                <a:ext cx="0" cy="562708"/>
              </a:xfrm>
              <a:prstGeom prst="line">
                <a:avLst/>
              </a:prstGeom>
              <a:noFill/>
              <a:ln w="38100" cap="flat">
                <a:solidFill>
                  <a:schemeClr val="bg1"/>
                </a:solidFill>
                <a:prstDash val="solid"/>
                <a:miter lim="400000"/>
              </a:ln>
            </p:spPr>
            <p:style>
              <a:lnRef idx="0">
                <a:scrgbClr r="0" g="0" b="0"/>
              </a:lnRef>
              <a:fillRef idx="0">
                <a:scrgbClr r="0" g="0" b="0"/>
              </a:fillRef>
              <a:effectRef idx="0">
                <a:scrgbClr r="0" g="0" b="0"/>
              </a:effectRef>
              <a:fontRef idx="none"/>
            </p:style>
          </p:cxnSp>
          <p:cxnSp>
            <p:nvCxnSpPr>
              <p:cNvPr id="6" name="直线连接符 5"/>
              <p:cNvCxnSpPr/>
              <p:nvPr/>
            </p:nvCxnSpPr>
            <p:spPr>
              <a:xfrm>
                <a:off x="18384129" y="3376246"/>
                <a:ext cx="0" cy="562708"/>
              </a:xfrm>
              <a:prstGeom prst="line">
                <a:avLst/>
              </a:prstGeom>
              <a:noFill/>
              <a:ln w="38100" cap="flat">
                <a:solidFill>
                  <a:schemeClr val="bg1"/>
                </a:solidFill>
                <a:prstDash val="solid"/>
                <a:miter lim="400000"/>
              </a:ln>
            </p:spPr>
            <p:style>
              <a:lnRef idx="0">
                <a:scrgbClr r="0" g="0" b="0"/>
              </a:lnRef>
              <a:fillRef idx="0">
                <a:scrgbClr r="0" g="0" b="0"/>
              </a:fillRef>
              <a:effectRef idx="0">
                <a:scrgbClr r="0" g="0" b="0"/>
              </a:effectRef>
              <a:fontRef idx="none"/>
            </p:style>
          </p:cxnSp>
          <p:cxnSp>
            <p:nvCxnSpPr>
              <p:cNvPr id="5" name="直线连接符 4"/>
              <p:cNvCxnSpPr/>
              <p:nvPr/>
            </p:nvCxnSpPr>
            <p:spPr>
              <a:xfrm>
                <a:off x="13673797" y="3938954"/>
                <a:ext cx="4712677" cy="0"/>
              </a:xfrm>
              <a:prstGeom prst="line">
                <a:avLst/>
              </a:prstGeom>
              <a:noFill/>
              <a:ln w="28575" cap="flat">
                <a:solidFill>
                  <a:schemeClr val="bg1"/>
                </a:solidFill>
                <a:prstDash val="solid"/>
                <a:miter lim="400000"/>
              </a:ln>
            </p:spPr>
            <p:style>
              <a:lnRef idx="0">
                <a:scrgbClr r="0" g="0" b="0"/>
              </a:lnRef>
              <a:fillRef idx="0">
                <a:scrgbClr r="0" g="0" b="0"/>
              </a:fillRef>
              <a:effectRef idx="0">
                <a:scrgbClr r="0" g="0" b="0"/>
              </a:effectRef>
              <a:fontRef idx="none"/>
            </p:style>
          </p:cxnSp>
        </p:grpSp>
        <p:cxnSp>
          <p:nvCxnSpPr>
            <p:cNvPr id="10" name="直线连接符 9"/>
            <p:cNvCxnSpPr/>
            <p:nvPr/>
          </p:nvCxnSpPr>
          <p:spPr>
            <a:xfrm>
              <a:off x="16030134" y="3938954"/>
              <a:ext cx="0" cy="633046"/>
            </a:xfrm>
            <a:prstGeom prst="line">
              <a:avLst/>
            </a:prstGeom>
            <a:noFill/>
            <a:ln w="28575"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12" name="三角形 11"/>
            <p:cNvSpPr/>
            <p:nvPr/>
          </p:nvSpPr>
          <p:spPr>
            <a:xfrm rot="10800000">
              <a:off x="15910559" y="4178105"/>
              <a:ext cx="239151" cy="393896"/>
            </a:xfrm>
            <a:prstGeom prst="triangle">
              <a:avLst/>
            </a:prstGeom>
            <a:solidFill>
              <a:schemeClr val="bg1"/>
            </a:solidFill>
            <a:ln w="12700"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cxnSp>
          <p:nvCxnSpPr>
            <p:cNvPr id="15" name="直线连接符 14"/>
            <p:cNvCxnSpPr/>
            <p:nvPr/>
          </p:nvCxnSpPr>
          <p:spPr>
            <a:xfrm>
              <a:off x="16030134" y="6060141"/>
              <a:ext cx="0" cy="1586753"/>
            </a:xfrm>
            <a:prstGeom prst="line">
              <a:avLst/>
            </a:prstGeom>
            <a:noFill/>
            <a:ln w="28575"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16" name="三角形 15"/>
            <p:cNvSpPr/>
            <p:nvPr/>
          </p:nvSpPr>
          <p:spPr>
            <a:xfrm rot="10800000">
              <a:off x="15910559" y="7252999"/>
              <a:ext cx="239151" cy="393896"/>
            </a:xfrm>
            <a:prstGeom prst="triangle">
              <a:avLst/>
            </a:prstGeom>
            <a:solidFill>
              <a:schemeClr val="bg1"/>
            </a:solidFill>
            <a:ln w="12700"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cxnSp>
          <p:nvCxnSpPr>
            <p:cNvPr id="19" name="直线连接符 18"/>
            <p:cNvCxnSpPr/>
            <p:nvPr/>
          </p:nvCxnSpPr>
          <p:spPr>
            <a:xfrm>
              <a:off x="23147997" y="3292365"/>
              <a:ext cx="0" cy="562708"/>
            </a:xfrm>
            <a:prstGeom prst="line">
              <a:avLst/>
            </a:prstGeom>
            <a:noFill/>
            <a:ln w="38100" cap="flat">
              <a:solidFill>
                <a:schemeClr val="bg1"/>
              </a:solidFill>
              <a:prstDash val="solid"/>
              <a:miter lim="400000"/>
            </a:ln>
          </p:spPr>
          <p:style>
            <a:lnRef idx="0">
              <a:scrgbClr r="0" g="0" b="0"/>
            </a:lnRef>
            <a:fillRef idx="0">
              <a:scrgbClr r="0" g="0" b="0"/>
            </a:fillRef>
            <a:effectRef idx="0">
              <a:scrgbClr r="0" g="0" b="0"/>
            </a:effectRef>
            <a:fontRef idx="none"/>
          </p:style>
        </p:cxnSp>
        <p:cxnSp>
          <p:nvCxnSpPr>
            <p:cNvPr id="20" name="直线连接符 19"/>
            <p:cNvCxnSpPr/>
            <p:nvPr/>
          </p:nvCxnSpPr>
          <p:spPr>
            <a:xfrm>
              <a:off x="27858329" y="3292365"/>
              <a:ext cx="0" cy="562708"/>
            </a:xfrm>
            <a:prstGeom prst="line">
              <a:avLst/>
            </a:prstGeom>
            <a:noFill/>
            <a:ln w="38100" cap="flat">
              <a:solidFill>
                <a:schemeClr val="bg1"/>
              </a:solidFill>
              <a:prstDash val="solid"/>
              <a:miter lim="400000"/>
            </a:ln>
          </p:spPr>
          <p:style>
            <a:lnRef idx="0">
              <a:scrgbClr r="0" g="0" b="0"/>
            </a:lnRef>
            <a:fillRef idx="0">
              <a:scrgbClr r="0" g="0" b="0"/>
            </a:fillRef>
            <a:effectRef idx="0">
              <a:scrgbClr r="0" g="0" b="0"/>
            </a:effectRef>
            <a:fontRef idx="none"/>
          </p:style>
        </p:cxnSp>
        <p:cxnSp>
          <p:nvCxnSpPr>
            <p:cNvPr id="21" name="直线连接符 20"/>
            <p:cNvCxnSpPr/>
            <p:nvPr/>
          </p:nvCxnSpPr>
          <p:spPr>
            <a:xfrm>
              <a:off x="23147997" y="3839307"/>
              <a:ext cx="4712677" cy="0"/>
            </a:xfrm>
            <a:prstGeom prst="line">
              <a:avLst/>
            </a:prstGeom>
            <a:noFill/>
            <a:ln w="28575" cap="flat">
              <a:solidFill>
                <a:schemeClr val="bg1"/>
              </a:solidFill>
              <a:prstDash val="solid"/>
              <a:miter lim="400000"/>
            </a:ln>
          </p:spPr>
          <p:style>
            <a:lnRef idx="0">
              <a:scrgbClr r="0" g="0" b="0"/>
            </a:lnRef>
            <a:fillRef idx="0">
              <a:scrgbClr r="0" g="0" b="0"/>
            </a:fillRef>
            <a:effectRef idx="0">
              <a:scrgbClr r="0" g="0" b="0"/>
            </a:effectRef>
            <a:fontRef idx="none"/>
          </p:style>
        </p:cxnSp>
        <p:cxnSp>
          <p:nvCxnSpPr>
            <p:cNvPr id="22" name="直线连接符 21"/>
            <p:cNvCxnSpPr/>
            <p:nvPr/>
          </p:nvCxnSpPr>
          <p:spPr>
            <a:xfrm>
              <a:off x="25504334" y="3839307"/>
              <a:ext cx="0" cy="633046"/>
            </a:xfrm>
            <a:prstGeom prst="line">
              <a:avLst/>
            </a:prstGeom>
            <a:noFill/>
            <a:ln w="28575"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23" name="三角形 22"/>
            <p:cNvSpPr/>
            <p:nvPr/>
          </p:nvSpPr>
          <p:spPr>
            <a:xfrm rot="10800000">
              <a:off x="25384759" y="4046926"/>
              <a:ext cx="239151" cy="393896"/>
            </a:xfrm>
            <a:prstGeom prst="triangle">
              <a:avLst/>
            </a:prstGeom>
            <a:solidFill>
              <a:schemeClr val="bg1"/>
            </a:solidFill>
            <a:ln w="12700"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cxnSp>
          <p:nvCxnSpPr>
            <p:cNvPr id="24" name="直线连接符 23"/>
            <p:cNvCxnSpPr/>
            <p:nvPr/>
          </p:nvCxnSpPr>
          <p:spPr>
            <a:xfrm>
              <a:off x="25493018" y="5903843"/>
              <a:ext cx="0" cy="1743050"/>
            </a:xfrm>
            <a:prstGeom prst="line">
              <a:avLst/>
            </a:prstGeom>
            <a:noFill/>
            <a:ln w="28575"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25" name="三角形 24"/>
            <p:cNvSpPr/>
            <p:nvPr/>
          </p:nvSpPr>
          <p:spPr>
            <a:xfrm rot="10800000">
              <a:off x="25373443" y="7252998"/>
              <a:ext cx="239151" cy="393896"/>
            </a:xfrm>
            <a:prstGeom prst="triangle">
              <a:avLst/>
            </a:prstGeom>
            <a:solidFill>
              <a:schemeClr val="bg1"/>
            </a:solidFill>
            <a:ln w="12700"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grpSp>
          <p:nvGrpSpPr>
            <p:cNvPr id="28" name="组 27"/>
            <p:cNvGrpSpPr/>
            <p:nvPr/>
          </p:nvGrpSpPr>
          <p:grpSpPr>
            <a:xfrm>
              <a:off x="16030134" y="9158581"/>
              <a:ext cx="9462884" cy="800427"/>
              <a:chOff x="13673797" y="3376246"/>
              <a:chExt cx="4712677" cy="562708"/>
            </a:xfrm>
          </p:grpSpPr>
          <p:cxnSp>
            <p:nvCxnSpPr>
              <p:cNvPr id="29" name="直线连接符 28"/>
              <p:cNvCxnSpPr/>
              <p:nvPr/>
            </p:nvCxnSpPr>
            <p:spPr>
              <a:xfrm>
                <a:off x="13673797" y="3376246"/>
                <a:ext cx="0" cy="562708"/>
              </a:xfrm>
              <a:prstGeom prst="line">
                <a:avLst/>
              </a:prstGeom>
              <a:noFill/>
              <a:ln w="38100" cap="flat">
                <a:solidFill>
                  <a:schemeClr val="bg1"/>
                </a:solidFill>
                <a:prstDash val="solid"/>
                <a:miter lim="400000"/>
              </a:ln>
            </p:spPr>
            <p:style>
              <a:lnRef idx="0">
                <a:scrgbClr r="0" g="0" b="0"/>
              </a:lnRef>
              <a:fillRef idx="0">
                <a:scrgbClr r="0" g="0" b="0"/>
              </a:fillRef>
              <a:effectRef idx="0">
                <a:scrgbClr r="0" g="0" b="0"/>
              </a:effectRef>
              <a:fontRef idx="none"/>
            </p:style>
          </p:cxnSp>
          <p:cxnSp>
            <p:nvCxnSpPr>
              <p:cNvPr id="30" name="直线连接符 29"/>
              <p:cNvCxnSpPr/>
              <p:nvPr/>
            </p:nvCxnSpPr>
            <p:spPr>
              <a:xfrm>
                <a:off x="18384129" y="3376246"/>
                <a:ext cx="0" cy="562708"/>
              </a:xfrm>
              <a:prstGeom prst="line">
                <a:avLst/>
              </a:prstGeom>
              <a:noFill/>
              <a:ln w="38100" cap="flat">
                <a:solidFill>
                  <a:schemeClr val="bg1"/>
                </a:solidFill>
                <a:prstDash val="solid"/>
                <a:miter lim="400000"/>
              </a:ln>
            </p:spPr>
            <p:style>
              <a:lnRef idx="0">
                <a:scrgbClr r="0" g="0" b="0"/>
              </a:lnRef>
              <a:fillRef idx="0">
                <a:scrgbClr r="0" g="0" b="0"/>
              </a:fillRef>
              <a:effectRef idx="0">
                <a:scrgbClr r="0" g="0" b="0"/>
              </a:effectRef>
              <a:fontRef idx="none"/>
            </p:style>
          </p:cxnSp>
          <p:cxnSp>
            <p:nvCxnSpPr>
              <p:cNvPr id="31" name="直线连接符 30"/>
              <p:cNvCxnSpPr/>
              <p:nvPr/>
            </p:nvCxnSpPr>
            <p:spPr>
              <a:xfrm>
                <a:off x="13673797" y="3938954"/>
                <a:ext cx="4712677" cy="0"/>
              </a:xfrm>
              <a:prstGeom prst="line">
                <a:avLst/>
              </a:prstGeom>
              <a:noFill/>
              <a:ln w="28575" cap="flat">
                <a:solidFill>
                  <a:schemeClr val="bg1"/>
                </a:solidFill>
                <a:prstDash val="solid"/>
                <a:miter lim="400000"/>
              </a:ln>
            </p:spPr>
            <p:style>
              <a:lnRef idx="0">
                <a:scrgbClr r="0" g="0" b="0"/>
              </a:lnRef>
              <a:fillRef idx="0">
                <a:scrgbClr r="0" g="0" b="0"/>
              </a:fillRef>
              <a:effectRef idx="0">
                <a:scrgbClr r="0" g="0" b="0"/>
              </a:effectRef>
              <a:fontRef idx="none"/>
            </p:style>
          </p:cxnSp>
        </p:grpSp>
        <p:cxnSp>
          <p:nvCxnSpPr>
            <p:cNvPr id="34" name="直线连接符 33"/>
            <p:cNvCxnSpPr/>
            <p:nvPr/>
          </p:nvCxnSpPr>
          <p:spPr>
            <a:xfrm>
              <a:off x="20766682" y="9975064"/>
              <a:ext cx="0" cy="633046"/>
            </a:xfrm>
            <a:prstGeom prst="line">
              <a:avLst/>
            </a:prstGeom>
            <a:noFill/>
            <a:ln w="28575"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35" name="三角形 34"/>
            <p:cNvSpPr/>
            <p:nvPr/>
          </p:nvSpPr>
          <p:spPr>
            <a:xfrm rot="10800000">
              <a:off x="20647107" y="10182683"/>
              <a:ext cx="239151" cy="393896"/>
            </a:xfrm>
            <a:prstGeom prst="triangle">
              <a:avLst/>
            </a:prstGeom>
            <a:solidFill>
              <a:schemeClr val="bg1"/>
            </a:solidFill>
            <a:ln w="12700"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gr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81949" y="12299630"/>
            <a:ext cx="2384102" cy="863210"/>
          </a:xfrm>
          <a:prstGeom prst="rect">
            <a:avLst/>
          </a:prstGeom>
        </p:spPr>
      </p:pic>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1261656" y="427240"/>
            <a:ext cx="2641600" cy="917575"/>
          </a:xfrm>
          <a:prstGeom prst="rect">
            <a:avLst/>
          </a:prstGeom>
          <a:ln w="12700">
            <a:miter lim="400000"/>
          </a:ln>
        </p:spPr>
        <p:txBody>
          <a:bodyPr wrap="none" lIns="50800" tIns="50800" rIns="50800" bIns="50800" anchor="ctr">
            <a:spAutoFit/>
          </a:bodyPr>
          <a:lstStyle>
            <a:lvl1pPr algn="l">
              <a:defRPr>
                <a:solidFill>
                  <a:srgbClr val="DCDEE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spcBef>
                <a:spcPts val="0"/>
              </a:spcBef>
              <a:buNone/>
            </a:pPr>
            <a:r>
              <a:rPr lang="zh-CN">
                <a:sym typeface="+mn-ea"/>
              </a:rPr>
              <a:t>网络结构</a:t>
            </a:r>
          </a:p>
        </p:txBody>
      </p:sp>
      <p:pic>
        <p:nvPicPr>
          <p:cNvPr id="142" name="Shape 142"/>
          <p:cNvPicPr preferRelativeResize="0"/>
          <p:nvPr/>
        </p:nvPicPr>
        <p:blipFill>
          <a:blip r:embed="rId2"/>
          <a:stretch>
            <a:fillRect/>
          </a:stretch>
        </p:blipFill>
        <p:spPr>
          <a:xfrm>
            <a:off x="12104914" y="1911647"/>
            <a:ext cx="16938172" cy="9684516"/>
          </a:xfrm>
          <a:prstGeom prst="rect">
            <a:avLst/>
          </a:prstGeom>
          <a:noFill/>
          <a:ln>
            <a:noFill/>
          </a:ln>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81949" y="12299630"/>
            <a:ext cx="2384102" cy="863210"/>
          </a:xfrm>
          <a:prstGeom prst="rect">
            <a:avLst/>
          </a:prstGeom>
        </p:spPr>
      </p:pic>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1261656" y="427240"/>
            <a:ext cx="2641600" cy="917575"/>
          </a:xfrm>
          <a:prstGeom prst="rect">
            <a:avLst/>
          </a:prstGeom>
          <a:ln w="12700">
            <a:miter lim="400000"/>
          </a:ln>
        </p:spPr>
        <p:txBody>
          <a:bodyPr wrap="none" lIns="50800" tIns="50800" rIns="50800" bIns="50800" anchor="ctr">
            <a:spAutoFit/>
          </a:bodyPr>
          <a:lstStyle>
            <a:lvl1pPr algn="l">
              <a:defRPr>
                <a:solidFill>
                  <a:srgbClr val="DCDEE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spcBef>
                <a:spcPts val="0"/>
              </a:spcBef>
              <a:buNone/>
            </a:pPr>
            <a:r>
              <a:rPr lang="zh-CN">
                <a:sym typeface="+mn-ea"/>
              </a:rPr>
              <a:t>训练方法</a:t>
            </a:r>
          </a:p>
        </p:txBody>
      </p:sp>
      <p:sp>
        <p:nvSpPr>
          <p:cNvPr id="3" name="Text Box 2"/>
          <p:cNvSpPr txBox="1"/>
          <p:nvPr/>
        </p:nvSpPr>
        <p:spPr>
          <a:xfrm>
            <a:off x="5650230" y="4582695"/>
            <a:ext cx="29847540" cy="26032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lvl="0">
              <a:lnSpc>
                <a:spcPts val="6500"/>
              </a:lnSpc>
              <a:spcBef>
                <a:spcPts val="0"/>
              </a:spcBef>
              <a:buNone/>
            </a:pPr>
            <a:r>
              <a:rPr lang="zh-CN" sz="4400">
                <a:solidFill>
                  <a:schemeClr val="bg1"/>
                </a:solidFill>
                <a:latin typeface="Microsoft YaHei" charset="0"/>
                <a:ea typeface="Microsoft YaHei" charset="0"/>
                <a:cs typeface="Microsoft YaHei" charset="0"/>
                <a:sym typeface="+mn-ea"/>
              </a:rPr>
              <a:t>每次迭代的输入数据为(b1,b2,ua+,ua-)</a:t>
            </a:r>
          </a:p>
          <a:p>
            <a:pPr lvl="0">
              <a:lnSpc>
                <a:spcPts val="6500"/>
              </a:lnSpc>
              <a:spcBef>
                <a:spcPts val="0"/>
              </a:spcBef>
              <a:buNone/>
            </a:pPr>
            <a:r>
              <a:rPr lang="zh-CN" sz="4400" dirty="0">
                <a:solidFill>
                  <a:schemeClr val="bg1"/>
                </a:solidFill>
                <a:latin typeface="Microsoft YaHei" charset="0"/>
                <a:ea typeface="Microsoft YaHei" charset="0"/>
                <a:cs typeface="Microsoft YaHei" charset="0"/>
                <a:sym typeface="+mn-ea"/>
              </a:rPr>
              <a:t>其中ua+和ua-是正确的ua和随机取的ua</a:t>
            </a:r>
          </a:p>
          <a:p>
            <a:pPr lvl="0">
              <a:lnSpc>
                <a:spcPts val="6500"/>
              </a:lnSpc>
              <a:spcBef>
                <a:spcPts val="0"/>
              </a:spcBef>
              <a:buNone/>
            </a:pPr>
            <a:r>
              <a:rPr lang="zh-CN" sz="4400" dirty="0">
                <a:solidFill>
                  <a:schemeClr val="bg1"/>
                </a:solidFill>
                <a:latin typeface="Microsoft YaHei" charset="0"/>
                <a:ea typeface="Microsoft YaHei" charset="0"/>
                <a:cs typeface="Microsoft YaHei" charset="0"/>
                <a:sym typeface="+mn-ea"/>
              </a:rPr>
              <a:t>要求网络最小化正确组合的差异，最大化错误组合的差异</a:t>
            </a:r>
            <a:endParaRPr kumimoji="0" lang="zh-CN" sz="4400" b="0" i="0" u="none" strike="noStrike" cap="none" spc="0" normalizeH="0" baseline="0" dirty="0">
              <a:ln>
                <a:noFill/>
              </a:ln>
              <a:solidFill>
                <a:schemeClr val="bg1"/>
              </a:solidFill>
              <a:effectLst/>
              <a:uFillTx/>
              <a:latin typeface="Microsoft YaHei" charset="0"/>
              <a:ea typeface="Microsoft YaHei" charset="0"/>
              <a:cs typeface="Microsoft YaHei" charset="0"/>
              <a:sym typeface="+mn-ea"/>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81949" y="12299630"/>
            <a:ext cx="2384102" cy="863210"/>
          </a:xfrm>
          <a:prstGeom prst="rect">
            <a:avLst/>
          </a:prstGeom>
        </p:spPr>
      </p:pic>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1261656" y="427240"/>
            <a:ext cx="1371600" cy="917575"/>
          </a:xfrm>
          <a:prstGeom prst="rect">
            <a:avLst/>
          </a:prstGeom>
          <a:ln w="12700">
            <a:miter lim="400000"/>
          </a:ln>
        </p:spPr>
        <p:txBody>
          <a:bodyPr wrap="none" lIns="50800" tIns="50800" rIns="50800" bIns="50800" anchor="ctr">
            <a:spAutoFit/>
          </a:bodyPr>
          <a:lstStyle>
            <a:lvl1pPr algn="l">
              <a:defRPr>
                <a:solidFill>
                  <a:srgbClr val="DCDEE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spcBef>
                <a:spcPts val="0"/>
              </a:spcBef>
              <a:buNone/>
            </a:pPr>
            <a:r>
              <a:rPr lang="zh-CN">
                <a:sym typeface="+mn-ea"/>
              </a:rPr>
              <a:t>结果</a:t>
            </a:r>
          </a:p>
        </p:txBody>
      </p:sp>
      <p:grpSp>
        <p:nvGrpSpPr>
          <p:cNvPr id="2" name="组 1"/>
          <p:cNvGrpSpPr/>
          <p:nvPr/>
        </p:nvGrpSpPr>
        <p:grpSpPr>
          <a:xfrm>
            <a:off x="4564373" y="2201610"/>
            <a:ext cx="32019254" cy="9799955"/>
            <a:chOff x="3833496" y="2087310"/>
            <a:chExt cx="32019254" cy="9799955"/>
          </a:xfrm>
        </p:grpSpPr>
        <p:pic>
          <p:nvPicPr>
            <p:cNvPr id="154" name="Shape 154"/>
            <p:cNvPicPr preferRelativeResize="0"/>
            <p:nvPr/>
          </p:nvPicPr>
          <p:blipFill>
            <a:blip r:embed="rId2"/>
            <a:stretch>
              <a:fillRect/>
            </a:stretch>
          </p:blipFill>
          <p:spPr>
            <a:xfrm>
              <a:off x="3833496" y="2087563"/>
              <a:ext cx="12495705" cy="9799448"/>
            </a:xfrm>
            <a:prstGeom prst="rect">
              <a:avLst/>
            </a:prstGeom>
            <a:noFill/>
            <a:ln>
              <a:noFill/>
            </a:ln>
          </p:spPr>
        </p:pic>
        <p:pic>
          <p:nvPicPr>
            <p:cNvPr id="155" name="Shape 155"/>
            <p:cNvPicPr preferRelativeResize="0"/>
            <p:nvPr/>
          </p:nvPicPr>
          <p:blipFill>
            <a:blip r:embed="rId3"/>
            <a:stretch>
              <a:fillRect/>
            </a:stretch>
          </p:blipFill>
          <p:spPr>
            <a:xfrm>
              <a:off x="22165310" y="2087310"/>
              <a:ext cx="13687440" cy="9799955"/>
            </a:xfrm>
            <a:prstGeom prst="rect">
              <a:avLst/>
            </a:prstGeom>
            <a:noFill/>
            <a:ln>
              <a:noFill/>
            </a:ln>
          </p:spPr>
        </p:pic>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81949" y="12299630"/>
            <a:ext cx="2384102" cy="863210"/>
          </a:xfrm>
          <a:prstGeom prst="rect">
            <a:avLst/>
          </a:prstGeom>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4564373" y="2201610"/>
            <a:ext cx="32019254" cy="9799701"/>
            <a:chOff x="4564373" y="2201610"/>
            <a:chExt cx="32019254" cy="9799701"/>
          </a:xfrm>
        </p:grpSpPr>
        <p:pic>
          <p:nvPicPr>
            <p:cNvPr id="161" name="Shape 161"/>
            <p:cNvPicPr preferRelativeResize="0"/>
            <p:nvPr/>
          </p:nvPicPr>
          <p:blipFill>
            <a:blip r:embed="rId2"/>
            <a:stretch>
              <a:fillRect/>
            </a:stretch>
          </p:blipFill>
          <p:spPr>
            <a:xfrm>
              <a:off x="4564373" y="2201610"/>
              <a:ext cx="12495705" cy="9799701"/>
            </a:xfrm>
            <a:prstGeom prst="rect">
              <a:avLst/>
            </a:prstGeom>
            <a:noFill/>
            <a:ln>
              <a:noFill/>
            </a:ln>
          </p:spPr>
        </p:pic>
        <p:pic>
          <p:nvPicPr>
            <p:cNvPr id="162" name="Shape 162"/>
            <p:cNvPicPr preferRelativeResize="0"/>
            <p:nvPr/>
          </p:nvPicPr>
          <p:blipFill>
            <a:blip r:embed="rId3"/>
            <a:stretch>
              <a:fillRect/>
            </a:stretch>
          </p:blipFill>
          <p:spPr>
            <a:xfrm>
              <a:off x="22896187" y="2201610"/>
              <a:ext cx="13687440" cy="9799701"/>
            </a:xfrm>
            <a:prstGeom prst="rect">
              <a:avLst/>
            </a:prstGeom>
            <a:noFill/>
            <a:ln>
              <a:noFill/>
            </a:ln>
          </p:spPr>
        </p:pic>
      </p:grpSp>
      <p:sp>
        <p:nvSpPr>
          <p:cNvPr id="131" name="Shape 131"/>
          <p:cNvSpPr/>
          <p:nvPr/>
        </p:nvSpPr>
        <p:spPr>
          <a:xfrm>
            <a:off x="1261656" y="427240"/>
            <a:ext cx="1371600" cy="917575"/>
          </a:xfrm>
          <a:prstGeom prst="rect">
            <a:avLst/>
          </a:prstGeom>
          <a:ln w="12700">
            <a:miter lim="400000"/>
          </a:ln>
        </p:spPr>
        <p:txBody>
          <a:bodyPr wrap="none" lIns="50800" tIns="50800" rIns="50800" bIns="50800" anchor="ctr">
            <a:spAutoFit/>
          </a:bodyPr>
          <a:lstStyle>
            <a:lvl1pPr algn="l">
              <a:defRPr>
                <a:solidFill>
                  <a:srgbClr val="DCDEE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spcBef>
                <a:spcPts val="0"/>
              </a:spcBef>
              <a:buNone/>
            </a:pPr>
            <a:r>
              <a:rPr lang="zh-CN">
                <a:sym typeface="+mn-ea"/>
              </a:rPr>
              <a:t>结果</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81949" y="12299630"/>
            <a:ext cx="2384102" cy="863210"/>
          </a:xfrm>
          <a:prstGeom prst="rect">
            <a:avLst/>
          </a:prstGeom>
        </p:spPr>
      </p:pic>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1261656" y="427240"/>
            <a:ext cx="1371600" cy="917575"/>
          </a:xfrm>
          <a:prstGeom prst="rect">
            <a:avLst/>
          </a:prstGeom>
          <a:ln w="12700">
            <a:miter lim="400000"/>
          </a:ln>
        </p:spPr>
        <p:txBody>
          <a:bodyPr wrap="none" lIns="50800" tIns="50800" rIns="50800" bIns="50800" anchor="ctr">
            <a:spAutoFit/>
          </a:bodyPr>
          <a:lstStyle>
            <a:lvl1pPr algn="l">
              <a:defRPr>
                <a:solidFill>
                  <a:srgbClr val="DCDEE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spcBef>
                <a:spcPts val="0"/>
              </a:spcBef>
              <a:buNone/>
            </a:pPr>
            <a:r>
              <a:rPr lang="zh-CN">
                <a:sym typeface="+mn-ea"/>
              </a:rPr>
              <a:t>总结</a:t>
            </a:r>
          </a:p>
        </p:txBody>
      </p:sp>
      <p:sp>
        <p:nvSpPr>
          <p:cNvPr id="3" name="Text Box 2"/>
          <p:cNvSpPr txBox="1"/>
          <p:nvPr/>
        </p:nvSpPr>
        <p:spPr>
          <a:xfrm>
            <a:off x="5650230" y="5213462"/>
            <a:ext cx="29847540" cy="26032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lvl="0">
              <a:lnSpc>
                <a:spcPts val="6500"/>
              </a:lnSpc>
              <a:spcBef>
                <a:spcPts val="0"/>
              </a:spcBef>
              <a:buNone/>
            </a:pPr>
            <a:r>
              <a:rPr lang="zh-CN" sz="4400">
                <a:solidFill>
                  <a:schemeClr val="bg1"/>
                </a:solidFill>
                <a:latin typeface="Microsoft YaHei" charset="0"/>
                <a:ea typeface="Microsoft YaHei" charset="0"/>
                <a:cs typeface="Microsoft YaHei" charset="0"/>
                <a:sym typeface="+mn-ea"/>
              </a:rPr>
              <a:t>1.找出相互关联的数据并对其关系进行建模然后利用深度学习拟合其中的关系。</a:t>
            </a:r>
          </a:p>
          <a:p>
            <a:pPr lvl="0">
              <a:lnSpc>
                <a:spcPts val="6500"/>
              </a:lnSpc>
              <a:spcBef>
                <a:spcPts val="0"/>
              </a:spcBef>
              <a:buNone/>
            </a:pPr>
            <a:r>
              <a:rPr lang="zh-CN" sz="4400" dirty="0">
                <a:solidFill>
                  <a:schemeClr val="bg1"/>
                </a:solidFill>
                <a:latin typeface="Microsoft YaHei" charset="0"/>
                <a:ea typeface="Microsoft YaHei" charset="0"/>
                <a:cs typeface="Microsoft YaHei" charset="0"/>
                <a:sym typeface="+mn-ea"/>
              </a:rPr>
              <a:t>2.伪造的信息总是难以把相关联的蛛丝马迹都抹去。</a:t>
            </a:r>
          </a:p>
          <a:p>
            <a:pPr lvl="0">
              <a:lnSpc>
                <a:spcPts val="6500"/>
              </a:lnSpc>
              <a:spcBef>
                <a:spcPts val="0"/>
              </a:spcBef>
              <a:buNone/>
            </a:pPr>
            <a:endParaRPr kumimoji="0" lang="zh-CN" sz="4400" b="0" i="0" u="none" strike="noStrike" cap="none" spc="0" normalizeH="0" baseline="0" dirty="0">
              <a:ln>
                <a:noFill/>
              </a:ln>
              <a:solidFill>
                <a:schemeClr val="bg1"/>
              </a:solidFill>
              <a:effectLst/>
              <a:uFillTx/>
              <a:latin typeface="Microsoft YaHei" charset="0"/>
              <a:ea typeface="Microsoft YaHei" charset="0"/>
              <a:cs typeface="Microsoft YaHei" charset="0"/>
              <a:sym typeface="+mn-ea"/>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81949" y="12299630"/>
            <a:ext cx="2384102" cy="863210"/>
          </a:xfrm>
          <a:prstGeom prst="rect">
            <a:avLst/>
          </a:prstGeom>
        </p:spPr>
      </p:pic>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1261656" y="427240"/>
            <a:ext cx="1371600" cy="917575"/>
          </a:xfrm>
          <a:prstGeom prst="rect">
            <a:avLst/>
          </a:prstGeom>
          <a:ln w="12700">
            <a:miter lim="400000"/>
          </a:ln>
        </p:spPr>
        <p:txBody>
          <a:bodyPr wrap="none" lIns="50800" tIns="50800" rIns="50800" bIns="50800" anchor="ctr">
            <a:spAutoFit/>
          </a:bodyPr>
          <a:lstStyle>
            <a:lvl1pPr algn="l">
              <a:defRPr>
                <a:solidFill>
                  <a:srgbClr val="DCDEE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spcBef>
                <a:spcPts val="0"/>
              </a:spcBef>
              <a:buNone/>
            </a:pPr>
            <a:r>
              <a:rPr lang="zh-CN">
                <a:sym typeface="+mn-ea"/>
              </a:rPr>
              <a:t>展望</a:t>
            </a:r>
          </a:p>
        </p:txBody>
      </p:sp>
      <p:sp>
        <p:nvSpPr>
          <p:cNvPr id="3" name="Text Box 2"/>
          <p:cNvSpPr txBox="1"/>
          <p:nvPr/>
        </p:nvSpPr>
        <p:spPr>
          <a:xfrm>
            <a:off x="5650230" y="5173042"/>
            <a:ext cx="29847540" cy="17697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lvl="0">
              <a:lnSpc>
                <a:spcPts val="6500"/>
              </a:lnSpc>
              <a:spcBef>
                <a:spcPts val="0"/>
              </a:spcBef>
              <a:buNone/>
            </a:pPr>
            <a:r>
              <a:rPr lang="zh-CN" sz="4400">
                <a:solidFill>
                  <a:schemeClr val="bg1"/>
                </a:solidFill>
                <a:latin typeface="Microsoft YaHei" charset="0"/>
                <a:ea typeface="Microsoft YaHei" charset="0"/>
                <a:cs typeface="Microsoft YaHei" charset="0"/>
                <a:sym typeface="+mn-ea"/>
              </a:rPr>
              <a:t>1.未来攻防对于数据的分析能力愈发重要。</a:t>
            </a:r>
          </a:p>
          <a:p>
            <a:pPr lvl="0">
              <a:lnSpc>
                <a:spcPts val="6500"/>
              </a:lnSpc>
              <a:spcBef>
                <a:spcPts val="0"/>
              </a:spcBef>
              <a:buNone/>
            </a:pPr>
            <a:r>
              <a:rPr lang="zh-CN" sz="4400" dirty="0">
                <a:solidFill>
                  <a:schemeClr val="bg1"/>
                </a:solidFill>
                <a:latin typeface="Microsoft YaHei" charset="0"/>
                <a:ea typeface="Microsoft YaHei" charset="0"/>
                <a:cs typeface="Microsoft YaHei" charset="0"/>
                <a:sym typeface="+mn-ea"/>
              </a:rPr>
              <a:t>2.正如深度学习在计算机视觉、自然语言处理等领域带来的革命一样，未来在安全领域也将会产生深远的影响。</a:t>
            </a:r>
            <a:endParaRPr kumimoji="0" lang="zh-CN" sz="4400" b="0" i="0" u="none" strike="noStrike" cap="none" spc="0" normalizeH="0" baseline="0" dirty="0">
              <a:ln>
                <a:noFill/>
              </a:ln>
              <a:solidFill>
                <a:schemeClr val="bg1"/>
              </a:solidFill>
              <a:effectLst/>
              <a:uFillTx/>
              <a:latin typeface="Microsoft YaHei" charset="0"/>
              <a:ea typeface="Microsoft YaHei" charset="0"/>
              <a:cs typeface="Microsoft YaHei" charset="0"/>
              <a:sym typeface="+mn-ea"/>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81949" y="12299630"/>
            <a:ext cx="2384102" cy="863210"/>
          </a:xfrm>
          <a:prstGeom prst="rect">
            <a:avLst/>
          </a:prstGeom>
        </p:spPr>
      </p:pic>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148000" cy="13716000"/>
          </a:xfrm>
          <a:prstGeom prst="rect">
            <a:avLst/>
          </a:prstGeom>
        </p:spPr>
      </p:pic>
      <p:sp>
        <p:nvSpPr>
          <p:cNvPr id="121" name="Shape 121"/>
          <p:cNvSpPr/>
          <p:nvPr/>
        </p:nvSpPr>
        <p:spPr>
          <a:xfrm>
            <a:off x="5103235" y="4650469"/>
            <a:ext cx="30941530" cy="1872307"/>
          </a:xfrm>
          <a:prstGeom prst="rect">
            <a:avLst/>
          </a:prstGeom>
          <a:ln w="12700">
            <a:miter lim="400000"/>
          </a:ln>
        </p:spPr>
        <p:txBody>
          <a:bodyPr lIns="50800" tIns="50800" rIns="50800" bIns="50800" anchor="ctr">
            <a:spAutoFit/>
          </a:bodyPr>
          <a:lstStyle/>
          <a:p>
            <a:pPr lvl="0">
              <a:spcBef>
                <a:spcPts val="0"/>
              </a:spcBef>
              <a:buNone/>
            </a:pPr>
            <a:r>
              <a:rPr lang="en-US" altLang="zh-CN" sz="11500" dirty="0" smtClean="0">
                <a:solidFill>
                  <a:schemeClr val="bg1"/>
                </a:solidFill>
                <a:latin typeface="Microsoft YaHei" charset="0"/>
                <a:ea typeface="Microsoft YaHei" charset="0"/>
                <a:cs typeface="Microsoft YaHei" charset="0"/>
                <a:sym typeface="+mn-ea"/>
              </a:rPr>
              <a:t>Thanks</a:t>
            </a:r>
            <a:endParaRPr lang="zh-CN" sz="11500" dirty="0">
              <a:solidFill>
                <a:schemeClr val="bg1"/>
              </a:solidFill>
              <a:latin typeface="Microsoft YaHei" charset="0"/>
              <a:ea typeface="Microsoft YaHei" charset="0"/>
              <a:cs typeface="Microsoft YaHei" charset="0"/>
              <a:sym typeface="+mn-ea"/>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81949" y="6858000"/>
            <a:ext cx="2384102" cy="863210"/>
          </a:xfrm>
          <a:prstGeom prst="rect">
            <a:avLst/>
          </a:prstGeom>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1261656" y="427240"/>
            <a:ext cx="2641600" cy="917575"/>
          </a:xfrm>
          <a:prstGeom prst="rect">
            <a:avLst/>
          </a:prstGeom>
          <a:ln w="12700">
            <a:miter lim="400000"/>
          </a:ln>
        </p:spPr>
        <p:txBody>
          <a:bodyPr wrap="none" lIns="50800" tIns="50800" rIns="50800" bIns="50800" anchor="ctr">
            <a:spAutoFit/>
          </a:bodyPr>
          <a:lstStyle>
            <a:lvl1pPr algn="l">
              <a:defRPr>
                <a:solidFill>
                  <a:srgbClr val="DCDEE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l"/>
            <a:r>
              <a:rPr lang="zh-CN" dirty="0">
                <a:sym typeface="+mn-ea"/>
              </a:rPr>
              <a:t>公司简介</a:t>
            </a:r>
          </a:p>
        </p:txBody>
      </p:sp>
      <p:grpSp>
        <p:nvGrpSpPr>
          <p:cNvPr id="2" name="组 1"/>
          <p:cNvGrpSpPr/>
          <p:nvPr/>
        </p:nvGrpSpPr>
        <p:grpSpPr>
          <a:xfrm>
            <a:off x="6048468" y="4305701"/>
            <a:ext cx="29051064" cy="5103962"/>
            <a:chOff x="4939347" y="4305701"/>
            <a:chExt cx="29051064" cy="5103962"/>
          </a:xfrm>
        </p:grpSpPr>
        <p:sp>
          <p:nvSpPr>
            <p:cNvPr id="3" name="Text Box 2"/>
            <p:cNvSpPr txBox="1"/>
            <p:nvPr/>
          </p:nvSpPr>
          <p:spPr>
            <a:xfrm>
              <a:off x="4939347" y="4305702"/>
              <a:ext cx="18401916" cy="51039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0" hangingPunct="0">
                <a:lnSpc>
                  <a:spcPts val="6500"/>
                </a:lnSpc>
                <a:spcBef>
                  <a:spcPts val="0"/>
                </a:spcBef>
                <a:spcAft>
                  <a:spcPts val="0"/>
                </a:spcAft>
                <a:buClrTx/>
                <a:buSzTx/>
                <a:buFontTx/>
                <a:buNone/>
              </a:pPr>
              <a:r>
                <a:rPr lang="zh-CN" sz="4400" b="1" dirty="0">
                  <a:solidFill>
                    <a:schemeClr val="bg1"/>
                  </a:solidFill>
                  <a:latin typeface="Microsoft YaHei" charset="0"/>
                  <a:ea typeface="Microsoft YaHei" charset="0"/>
                  <a:cs typeface="Microsoft YaHei" charset="0"/>
                  <a:sym typeface="Arial" panose="020B0604020202020204"/>
                </a:rPr>
                <a:t>极验验证成立将近四年时间，目前我们七万多家用户几乎遍布了互联网各个领域，每天处理的验证突破一亿次，每秒数万的并发对我们而言已经是常态。典型的客户包括新浪博客、肯德基、斗鱼TV、熊猫TV、聚美优品、东方航空、国航、香港航空等</a:t>
              </a:r>
              <a:r>
                <a:rPr lang="zh-CN" sz="4400" b="1" dirty="0" smtClean="0">
                  <a:solidFill>
                    <a:schemeClr val="bg1"/>
                  </a:solidFill>
                  <a:latin typeface="Microsoft YaHei" charset="0"/>
                  <a:ea typeface="Microsoft YaHei" charset="0"/>
                  <a:cs typeface="Microsoft YaHei" charset="0"/>
                  <a:sym typeface="Arial" panose="020B0604020202020204"/>
                </a:rPr>
                <a:t>。投资</a:t>
              </a:r>
              <a:r>
                <a:rPr lang="zh-CN" sz="4400" b="1" dirty="0">
                  <a:solidFill>
                    <a:schemeClr val="bg1"/>
                  </a:solidFill>
                  <a:latin typeface="Microsoft YaHei" charset="0"/>
                  <a:ea typeface="Microsoft YaHei" charset="0"/>
                  <a:cs typeface="Microsoft YaHei" charset="0"/>
                  <a:sym typeface="Arial" panose="020B0604020202020204"/>
                </a:rPr>
                <a:t>方面，我们得到了IDG的A轮投资以及红杉领投的B轮融资。</a:t>
              </a:r>
            </a:p>
            <a:p>
              <a:pPr marL="0" marR="0" indent="0" algn="l" defTabSz="825500" rtl="0" fontAlgn="auto" latinLnBrk="0" hangingPunct="0">
                <a:lnSpc>
                  <a:spcPts val="6500"/>
                </a:lnSpc>
                <a:spcBef>
                  <a:spcPts val="0"/>
                </a:spcBef>
                <a:spcAft>
                  <a:spcPts val="0"/>
                </a:spcAft>
                <a:buClrTx/>
                <a:buSzTx/>
                <a:buFontTx/>
                <a:buNone/>
              </a:pPr>
              <a:endParaRPr kumimoji="0" lang="en-US" sz="4400" b="0" i="0" u="none" strike="noStrike" cap="none" spc="0" normalizeH="0" baseline="0" dirty="0">
                <a:ln>
                  <a:noFill/>
                </a:ln>
                <a:solidFill>
                  <a:srgbClr val="000000"/>
                </a:solidFill>
                <a:effectLst/>
                <a:uFillTx/>
                <a:latin typeface="Microsoft YaHei" charset="0"/>
                <a:ea typeface="Microsoft YaHei" charset="0"/>
                <a:cs typeface="Microsoft YaHei" charset="0"/>
                <a:sym typeface="Helvetica Light"/>
              </a:endParaRP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6250" t="17780" r="15897" b="18261"/>
            <a:stretch/>
          </p:blipFill>
          <p:spPr>
            <a:xfrm>
              <a:off x="26354314" y="4305701"/>
              <a:ext cx="7636097" cy="5103961"/>
            </a:xfrm>
            <a:prstGeom prst="rect">
              <a:avLst/>
            </a:prstGeom>
          </p:spPr>
        </p:pic>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81949" y="12299630"/>
            <a:ext cx="2384102" cy="863210"/>
          </a:xfrm>
          <a:prstGeom prst="rect">
            <a:avLst/>
          </a:prstGeom>
        </p:spPr>
      </p:pic>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1261656" y="427240"/>
            <a:ext cx="3276600" cy="917575"/>
          </a:xfrm>
          <a:prstGeom prst="rect">
            <a:avLst/>
          </a:prstGeom>
          <a:ln w="12700">
            <a:miter lim="400000"/>
          </a:ln>
        </p:spPr>
        <p:txBody>
          <a:bodyPr wrap="none" lIns="50800" tIns="50800" rIns="50800" bIns="50800" anchor="ctr">
            <a:spAutoFit/>
          </a:bodyPr>
          <a:lstStyle>
            <a:lvl1pPr algn="l">
              <a:defRPr>
                <a:solidFill>
                  <a:srgbClr val="DCDEE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spcBef>
                <a:spcPts val="0"/>
              </a:spcBef>
              <a:buNone/>
            </a:pPr>
            <a:r>
              <a:rPr lang="zh-CN">
                <a:sym typeface="+mn-ea"/>
              </a:rPr>
              <a:t>当前的问题</a:t>
            </a:r>
          </a:p>
        </p:txBody>
      </p:sp>
      <p:grpSp>
        <p:nvGrpSpPr>
          <p:cNvPr id="2" name="组 1"/>
          <p:cNvGrpSpPr/>
          <p:nvPr/>
        </p:nvGrpSpPr>
        <p:grpSpPr>
          <a:xfrm>
            <a:off x="5462905" y="2534285"/>
            <a:ext cx="30222190" cy="8694950"/>
            <a:chOff x="4537710" y="2534285"/>
            <a:chExt cx="30222190" cy="8694950"/>
          </a:xfrm>
        </p:grpSpPr>
        <p:sp>
          <p:nvSpPr>
            <p:cNvPr id="82" name="Shape 82"/>
            <p:cNvSpPr txBox="1"/>
            <p:nvPr/>
          </p:nvSpPr>
          <p:spPr>
            <a:xfrm>
              <a:off x="4538345" y="2534285"/>
              <a:ext cx="30221555" cy="2105660"/>
            </a:xfrm>
            <a:prstGeom prst="rect">
              <a:avLst/>
            </a:prstGeom>
            <a:noFill/>
            <a:ln>
              <a:noFill/>
            </a:ln>
          </p:spPr>
          <p:txBody>
            <a:bodyPr lIns="91425" tIns="91425" rIns="91425" bIns="91425" anchor="t" anchorCtr="0">
              <a:noAutofit/>
            </a:bodyPr>
            <a:lstStyle/>
            <a:p>
              <a:pPr lvl="0">
                <a:lnSpc>
                  <a:spcPts val="6500"/>
                </a:lnSpc>
                <a:spcBef>
                  <a:spcPts val="0"/>
                </a:spcBef>
                <a:buNone/>
              </a:pPr>
              <a:r>
                <a:rPr lang="en-US" altLang="zh-CN" dirty="0">
                  <a:solidFill>
                    <a:schemeClr val="accent5">
                      <a:lumMod val="60000"/>
                      <a:lumOff val="40000"/>
                    </a:schemeClr>
                  </a:solidFill>
                  <a:latin typeface="Microsoft YaHei" charset="0"/>
                  <a:ea typeface="Microsoft YaHei" charset="0"/>
                  <a:cs typeface="Microsoft YaHei" charset="0"/>
                </a:rPr>
                <a:t>1.</a:t>
              </a:r>
              <a:r>
                <a:rPr lang="zh-CN" dirty="0">
                  <a:solidFill>
                    <a:schemeClr val="accent5">
                      <a:lumMod val="60000"/>
                      <a:lumOff val="40000"/>
                    </a:schemeClr>
                  </a:solidFill>
                  <a:latin typeface="Microsoft YaHei" charset="0"/>
                  <a:ea typeface="Microsoft YaHei" charset="0"/>
                  <a:cs typeface="Microsoft YaHei" charset="0"/>
                </a:rPr>
                <a:t>由于底层协议的脆弱性，攻击者可以轻易修改数据</a:t>
              </a:r>
            </a:p>
            <a:p>
              <a:pPr lvl="0">
                <a:lnSpc>
                  <a:spcPts val="6500"/>
                </a:lnSpc>
                <a:spcBef>
                  <a:spcPts val="0"/>
                </a:spcBef>
                <a:buNone/>
              </a:pPr>
              <a:r>
                <a:rPr lang="zh-CN" dirty="0">
                  <a:latin typeface="Microsoft YaHei" charset="0"/>
                  <a:ea typeface="Microsoft YaHei" charset="0"/>
                  <a:cs typeface="Microsoft YaHei" charset="0"/>
                </a:rPr>
                <a:t>	</a:t>
              </a:r>
              <a:r>
                <a:rPr lang="zh-CN" sz="4400" dirty="0">
                  <a:solidFill>
                    <a:schemeClr val="bg1"/>
                  </a:solidFill>
                  <a:latin typeface="Microsoft YaHei" charset="0"/>
                  <a:ea typeface="Microsoft YaHei" charset="0"/>
                  <a:cs typeface="Microsoft YaHei" charset="0"/>
                </a:rPr>
                <a:t>修改UA、Referer等HTTP头信息，利用代理隐藏真实IP等。。。</a:t>
              </a:r>
            </a:p>
          </p:txBody>
        </p:sp>
        <p:sp>
          <p:nvSpPr>
            <p:cNvPr id="81" name="Shape 81"/>
            <p:cNvSpPr txBox="1"/>
            <p:nvPr/>
          </p:nvSpPr>
          <p:spPr>
            <a:xfrm>
              <a:off x="4537710" y="5000890"/>
              <a:ext cx="30221555" cy="2445385"/>
            </a:xfrm>
            <a:prstGeom prst="rect">
              <a:avLst/>
            </a:prstGeom>
            <a:noFill/>
            <a:ln>
              <a:noFill/>
            </a:ln>
          </p:spPr>
          <p:txBody>
            <a:bodyPr lIns="91425" tIns="91425" rIns="91425" bIns="91425" anchor="t" anchorCtr="0">
              <a:noAutofit/>
            </a:bodyPr>
            <a:lstStyle/>
            <a:p>
              <a:pPr lvl="0" rtl="0">
                <a:lnSpc>
                  <a:spcPts val="6500"/>
                </a:lnSpc>
                <a:spcBef>
                  <a:spcPts val="0"/>
                </a:spcBef>
                <a:buNone/>
              </a:pPr>
              <a:r>
                <a:rPr lang="en-US" altLang="zh-CN" dirty="0">
                  <a:solidFill>
                    <a:schemeClr val="accent5">
                      <a:lumMod val="60000"/>
                      <a:lumOff val="40000"/>
                    </a:schemeClr>
                  </a:solidFill>
                  <a:latin typeface="Microsoft YaHei" charset="0"/>
                  <a:ea typeface="Microsoft YaHei" charset="0"/>
                  <a:cs typeface="Microsoft YaHei" charset="0"/>
                </a:rPr>
                <a:t>2.</a:t>
              </a:r>
              <a:r>
                <a:rPr lang="zh-CN" dirty="0">
                  <a:solidFill>
                    <a:schemeClr val="accent5">
                      <a:lumMod val="60000"/>
                      <a:lumOff val="40000"/>
                    </a:schemeClr>
                  </a:solidFill>
                  <a:latin typeface="Microsoft YaHei" charset="0"/>
                  <a:ea typeface="Microsoft YaHei" charset="0"/>
                  <a:cs typeface="Microsoft YaHei" charset="0"/>
                </a:rPr>
                <a:t>传统方法仅仅能检测到明显不符合正常情况的伪造。</a:t>
              </a:r>
            </a:p>
            <a:p>
              <a:pPr lvl="0">
                <a:lnSpc>
                  <a:spcPts val="6500"/>
                </a:lnSpc>
                <a:spcBef>
                  <a:spcPts val="0"/>
                </a:spcBef>
                <a:buNone/>
              </a:pPr>
              <a:r>
                <a:rPr lang="zh-CN" sz="4400" dirty="0">
                  <a:solidFill>
                    <a:schemeClr val="accent5"/>
                  </a:solidFill>
                  <a:latin typeface="Microsoft YaHei" charset="0"/>
                  <a:ea typeface="Microsoft YaHei" charset="0"/>
                  <a:cs typeface="Microsoft YaHei" charset="0"/>
                </a:rPr>
                <a:t>	</a:t>
              </a:r>
              <a:r>
                <a:rPr lang="zh-CN" sz="4400" dirty="0">
                  <a:solidFill>
                    <a:schemeClr val="bg1"/>
                  </a:solidFill>
                  <a:latin typeface="Microsoft YaHei" charset="0"/>
                  <a:ea typeface="Microsoft YaHei" charset="0"/>
                  <a:cs typeface="Microsoft YaHei" charset="0"/>
                </a:rPr>
                <a:t>对IP做做黑名单、对已知攻击做个特征码、排除掉非浏览器的UA和非本站的Referer等，这些做法要么形同虚设要么永远落后于攻击者。</a:t>
              </a:r>
            </a:p>
          </p:txBody>
        </p:sp>
        <p:sp>
          <p:nvSpPr>
            <p:cNvPr id="83" name="Shape 83"/>
            <p:cNvSpPr txBox="1"/>
            <p:nvPr/>
          </p:nvSpPr>
          <p:spPr>
            <a:xfrm>
              <a:off x="4538980" y="7807220"/>
              <a:ext cx="30220920" cy="3422015"/>
            </a:xfrm>
            <a:prstGeom prst="rect">
              <a:avLst/>
            </a:prstGeom>
            <a:noFill/>
            <a:ln>
              <a:noFill/>
            </a:ln>
          </p:spPr>
          <p:txBody>
            <a:bodyPr lIns="91425" tIns="91425" rIns="91425" bIns="91425" anchor="t" anchorCtr="0">
              <a:noAutofit/>
            </a:bodyPr>
            <a:lstStyle/>
            <a:p>
              <a:pPr lvl="0">
                <a:lnSpc>
                  <a:spcPts val="6500"/>
                </a:lnSpc>
                <a:spcBef>
                  <a:spcPts val="0"/>
                </a:spcBef>
                <a:buNone/>
              </a:pPr>
              <a:r>
                <a:rPr lang="zh-CN" dirty="0">
                  <a:solidFill>
                    <a:schemeClr val="accent5">
                      <a:lumMod val="60000"/>
                      <a:lumOff val="40000"/>
                    </a:schemeClr>
                  </a:solidFill>
                  <a:latin typeface="Microsoft YaHei" charset="0"/>
                  <a:ea typeface="Microsoft YaHei" charset="0"/>
                  <a:cs typeface="Microsoft YaHei" charset="0"/>
                </a:rPr>
                <a:t>由于难以定位攻击者，所以安全系统只能在攻击者真正发起攻击的时候开始防御，一旦有新的攻击手段攻击者很容易得手。</a:t>
              </a:r>
            </a:p>
            <a:p>
              <a:pPr lvl="0">
                <a:lnSpc>
                  <a:spcPts val="6500"/>
                </a:lnSpc>
                <a:spcBef>
                  <a:spcPts val="0"/>
                </a:spcBef>
                <a:buNone/>
              </a:pPr>
              <a:r>
                <a:rPr lang="zh-CN" dirty="0">
                  <a:solidFill>
                    <a:schemeClr val="accent5">
                      <a:lumMod val="60000"/>
                      <a:lumOff val="40000"/>
                    </a:schemeClr>
                  </a:solidFill>
                  <a:latin typeface="Microsoft YaHei" charset="0"/>
                  <a:ea typeface="Microsoft YaHei" charset="0"/>
                  <a:cs typeface="Microsoft YaHei" charset="0"/>
                </a:rPr>
                <a:t>防御者如果想要更加主动必须拥有识破攻击者伪装的能力从而更早定位攻击者更有针对性防御。</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81949" y="12299630"/>
            <a:ext cx="2384102" cy="863210"/>
          </a:xfrm>
          <a:prstGeom prst="rect">
            <a:avLst/>
          </a:prstGeom>
        </p:spPr>
      </p:pic>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1261656" y="427240"/>
            <a:ext cx="3276600" cy="917575"/>
          </a:xfrm>
          <a:prstGeom prst="rect">
            <a:avLst/>
          </a:prstGeom>
          <a:ln w="12700">
            <a:miter lim="400000"/>
          </a:ln>
        </p:spPr>
        <p:txBody>
          <a:bodyPr wrap="none" lIns="50800" tIns="50800" rIns="50800" bIns="50800" anchor="ctr">
            <a:spAutoFit/>
          </a:bodyPr>
          <a:lstStyle>
            <a:lvl1pPr algn="l">
              <a:defRPr>
                <a:solidFill>
                  <a:srgbClr val="DCDEE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spcBef>
                <a:spcPts val="0"/>
              </a:spcBef>
              <a:buNone/>
            </a:pPr>
            <a:r>
              <a:rPr lang="zh-CN">
                <a:sym typeface="+mn-ea"/>
              </a:rPr>
              <a:t>当前的思路</a:t>
            </a:r>
          </a:p>
        </p:txBody>
      </p:sp>
      <p:grpSp>
        <p:nvGrpSpPr>
          <p:cNvPr id="2" name="组 1"/>
          <p:cNvGrpSpPr/>
          <p:nvPr/>
        </p:nvGrpSpPr>
        <p:grpSpPr>
          <a:xfrm>
            <a:off x="6706619" y="3887470"/>
            <a:ext cx="27734762" cy="5941060"/>
            <a:chOff x="5934008" y="3887470"/>
            <a:chExt cx="27734762" cy="5941060"/>
          </a:xfrm>
        </p:grpSpPr>
        <p:sp>
          <p:nvSpPr>
            <p:cNvPr id="89" name="Shape 89"/>
            <p:cNvSpPr txBox="1"/>
            <p:nvPr/>
          </p:nvSpPr>
          <p:spPr>
            <a:xfrm>
              <a:off x="5934008" y="5628640"/>
              <a:ext cx="13942160" cy="2458720"/>
            </a:xfrm>
            <a:prstGeom prst="rect">
              <a:avLst/>
            </a:prstGeom>
            <a:noFill/>
            <a:ln>
              <a:noFill/>
            </a:ln>
          </p:spPr>
          <p:txBody>
            <a:bodyPr lIns="91425" tIns="91425" rIns="91425" bIns="91425" anchor="t" anchorCtr="0">
              <a:noAutofit/>
            </a:bodyPr>
            <a:lstStyle/>
            <a:p>
              <a:pPr lvl="0" algn="l" rtl="0">
                <a:lnSpc>
                  <a:spcPts val="6500"/>
                </a:lnSpc>
                <a:spcBef>
                  <a:spcPts val="0"/>
                </a:spcBef>
                <a:spcAft>
                  <a:spcPts val="1600"/>
                </a:spcAft>
                <a:buNone/>
              </a:pPr>
              <a:r>
                <a:rPr lang="zh-CN" sz="4400" dirty="0">
                  <a:solidFill>
                    <a:schemeClr val="lt2"/>
                  </a:solidFill>
                  <a:latin typeface="Microsoft YaHei" charset="0"/>
                  <a:ea typeface="Microsoft YaHei" charset="0"/>
                  <a:cs typeface="Microsoft YaHei" charset="0"/>
                  <a:sym typeface="Roboto" panose="02000000000000000000"/>
                </a:rPr>
                <a:t>既然无法在正面战场取得优势，那么给攻击者偷偷下个陷阱——用蜜罐让攻击者漏出马脚</a:t>
              </a:r>
              <a:r>
                <a:rPr lang="zh-CN" sz="4400" dirty="0" smtClean="0">
                  <a:solidFill>
                    <a:schemeClr val="lt2"/>
                  </a:solidFill>
                  <a:latin typeface="Microsoft YaHei" charset="0"/>
                  <a:ea typeface="Microsoft YaHei" charset="0"/>
                  <a:cs typeface="Microsoft YaHei" charset="0"/>
                  <a:sym typeface="Roboto" panose="02000000000000000000"/>
                </a:rPr>
                <a:t>。</a:t>
              </a:r>
              <a:endParaRPr lang="zh-CN" sz="4400" dirty="0">
                <a:solidFill>
                  <a:schemeClr val="lt2"/>
                </a:solidFill>
                <a:latin typeface="Microsoft YaHei" charset="0"/>
                <a:ea typeface="Microsoft YaHei" charset="0"/>
                <a:cs typeface="Microsoft YaHei" charset="0"/>
                <a:sym typeface="Roboto" panose="02000000000000000000"/>
              </a:endParaRPr>
            </a:p>
          </p:txBody>
        </p:sp>
        <p:pic>
          <p:nvPicPr>
            <p:cNvPr id="90" name="Shape 90"/>
            <p:cNvPicPr preferRelativeResize="0"/>
            <p:nvPr/>
          </p:nvPicPr>
          <p:blipFill>
            <a:blip r:embed="rId2"/>
            <a:stretch>
              <a:fillRect/>
            </a:stretch>
          </p:blipFill>
          <p:spPr>
            <a:xfrm>
              <a:off x="24002165" y="3887470"/>
              <a:ext cx="9666605" cy="5941060"/>
            </a:xfrm>
            <a:prstGeom prst="rect">
              <a:avLst/>
            </a:prstGeom>
            <a:noFill/>
            <a:ln>
              <a:noFill/>
            </a:ln>
          </p:spPr>
        </p:pic>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81949" y="12299630"/>
            <a:ext cx="2384102" cy="863210"/>
          </a:xfrm>
          <a:prstGeom prst="rect">
            <a:avLst/>
          </a:prstGeom>
        </p:spPr>
      </p:pic>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1261656" y="427240"/>
            <a:ext cx="3276600" cy="917575"/>
          </a:xfrm>
          <a:prstGeom prst="rect">
            <a:avLst/>
          </a:prstGeom>
          <a:ln w="12700">
            <a:miter lim="400000"/>
          </a:ln>
        </p:spPr>
        <p:txBody>
          <a:bodyPr wrap="none" lIns="50800" tIns="50800" rIns="50800" bIns="50800" anchor="ctr">
            <a:spAutoFit/>
          </a:bodyPr>
          <a:lstStyle>
            <a:lvl1pPr algn="l">
              <a:defRPr>
                <a:solidFill>
                  <a:srgbClr val="DCDEE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spcBef>
                <a:spcPts val="0"/>
              </a:spcBef>
              <a:buNone/>
            </a:pPr>
            <a:r>
              <a:rPr lang="zh-CN">
                <a:sym typeface="+mn-ea"/>
              </a:rPr>
              <a:t>当前的思路</a:t>
            </a:r>
          </a:p>
        </p:txBody>
      </p:sp>
      <p:grpSp>
        <p:nvGrpSpPr>
          <p:cNvPr id="4" name="组 3"/>
          <p:cNvGrpSpPr/>
          <p:nvPr/>
        </p:nvGrpSpPr>
        <p:grpSpPr>
          <a:xfrm>
            <a:off x="5800946" y="2740660"/>
            <a:ext cx="29546109" cy="8234680"/>
            <a:chOff x="4538256" y="2740660"/>
            <a:chExt cx="29546109" cy="8234680"/>
          </a:xfrm>
        </p:grpSpPr>
        <p:grpSp>
          <p:nvGrpSpPr>
            <p:cNvPr id="3" name="组 2"/>
            <p:cNvGrpSpPr/>
            <p:nvPr/>
          </p:nvGrpSpPr>
          <p:grpSpPr>
            <a:xfrm>
              <a:off x="4538256" y="4363166"/>
              <a:ext cx="15867213" cy="4989668"/>
              <a:chOff x="4538256" y="4062396"/>
              <a:chExt cx="15867213" cy="4989668"/>
            </a:xfrm>
          </p:grpSpPr>
          <p:sp>
            <p:nvSpPr>
              <p:cNvPr id="89" name="Shape 89"/>
              <p:cNvSpPr txBox="1"/>
              <p:nvPr/>
            </p:nvSpPr>
            <p:spPr>
              <a:xfrm>
                <a:off x="4538256" y="4062396"/>
                <a:ext cx="15867213" cy="2795604"/>
              </a:xfrm>
              <a:prstGeom prst="rect">
                <a:avLst/>
              </a:prstGeom>
              <a:noFill/>
              <a:ln>
                <a:noFill/>
              </a:ln>
            </p:spPr>
            <p:txBody>
              <a:bodyPr lIns="91425" tIns="91425" rIns="91425" bIns="91425" anchor="t" anchorCtr="0">
                <a:noAutofit/>
              </a:bodyPr>
              <a:lstStyle/>
              <a:p>
                <a:pPr lvl="0" algn="l">
                  <a:lnSpc>
                    <a:spcPts val="6500"/>
                  </a:lnSpc>
                  <a:spcBef>
                    <a:spcPts val="0"/>
                  </a:spcBef>
                  <a:buNone/>
                </a:pPr>
                <a:r>
                  <a:rPr lang="zh-CN" sz="4400" dirty="0">
                    <a:solidFill>
                      <a:schemeClr val="bg1"/>
                    </a:solidFill>
                    <a:latin typeface="Microsoft YaHei" charset="0"/>
                    <a:ea typeface="Microsoft YaHei" charset="0"/>
                    <a:cs typeface="Microsoft YaHei" charset="0"/>
                    <a:sym typeface="+mn-ea"/>
                  </a:rPr>
                  <a:t>随着攻击者对于蜜罐的警惕性渐渐提高以及对于蜜罐的反制手段渐渐出现，指望单纯的蜜罐让攻击者露出真相是不太现实了。</a:t>
                </a:r>
              </a:p>
            </p:txBody>
          </p:sp>
          <p:sp>
            <p:nvSpPr>
              <p:cNvPr id="2" name="Text Box 1"/>
              <p:cNvSpPr txBox="1"/>
              <p:nvPr/>
            </p:nvSpPr>
            <p:spPr>
              <a:xfrm>
                <a:off x="5495593" y="8118475"/>
                <a:ext cx="13952538" cy="93358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lvl="0">
                  <a:spcBef>
                    <a:spcPts val="0"/>
                  </a:spcBef>
                  <a:buNone/>
                </a:pPr>
                <a:r>
                  <a:rPr lang="zh-CN" sz="5400" b="1" dirty="0">
                    <a:solidFill>
                      <a:schemeClr val="accent5">
                        <a:lumMod val="60000"/>
                        <a:lumOff val="40000"/>
                      </a:schemeClr>
                    </a:solidFill>
                    <a:latin typeface="Microsoft YaHei" charset="0"/>
                    <a:ea typeface="Microsoft YaHei" charset="0"/>
                    <a:cs typeface="Microsoft YaHei" charset="0"/>
                    <a:sym typeface="+mn-ea"/>
                  </a:rPr>
                  <a:t>未来攻防将更多偏向数据的伪造与鉴别方向。</a:t>
                </a:r>
                <a:endParaRPr kumimoji="0" lang="en-US" sz="5400" b="0" i="0" u="none" strike="noStrike" cap="none" spc="0" normalizeH="0" baseline="0" dirty="0">
                  <a:ln>
                    <a:noFill/>
                  </a:ln>
                  <a:solidFill>
                    <a:schemeClr val="accent5">
                      <a:lumMod val="60000"/>
                      <a:lumOff val="40000"/>
                    </a:schemeClr>
                  </a:solidFill>
                  <a:effectLst/>
                  <a:uFillTx/>
                  <a:latin typeface="Microsoft YaHei" charset="0"/>
                  <a:ea typeface="Microsoft YaHei" charset="0"/>
                  <a:cs typeface="Microsoft YaHei" charset="0"/>
                  <a:sym typeface="Helvetica Light"/>
                </a:endParaRPr>
              </a:p>
            </p:txBody>
          </p:sp>
        </p:grpSp>
        <p:pic>
          <p:nvPicPr>
            <p:cNvPr id="96" name="Shape 96"/>
            <p:cNvPicPr preferRelativeResize="0"/>
            <p:nvPr/>
          </p:nvPicPr>
          <p:blipFill>
            <a:blip r:embed="rId2"/>
            <a:stretch>
              <a:fillRect/>
            </a:stretch>
          </p:blipFill>
          <p:spPr>
            <a:xfrm>
              <a:off x="25554410" y="2740660"/>
              <a:ext cx="8529955" cy="8234680"/>
            </a:xfrm>
            <a:prstGeom prst="rect">
              <a:avLst/>
            </a:prstGeom>
            <a:noFill/>
            <a:ln>
              <a:noFill/>
            </a:ln>
          </p:spPr>
        </p:pic>
      </p:gr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81949" y="12299630"/>
            <a:ext cx="2384102" cy="863210"/>
          </a:xfrm>
          <a:prstGeom prst="rect">
            <a:avLst/>
          </a:prstGeom>
        </p:spPr>
      </p:pic>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1261656" y="427240"/>
            <a:ext cx="8356600" cy="917575"/>
          </a:xfrm>
          <a:prstGeom prst="rect">
            <a:avLst/>
          </a:prstGeom>
          <a:ln w="12700">
            <a:miter lim="400000"/>
          </a:ln>
        </p:spPr>
        <p:txBody>
          <a:bodyPr wrap="none" lIns="50800" tIns="50800" rIns="50800" bIns="50800" anchor="ctr">
            <a:spAutoFit/>
          </a:bodyPr>
          <a:lstStyle>
            <a:lvl1pPr algn="l">
              <a:defRPr>
                <a:solidFill>
                  <a:srgbClr val="DCDEE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spcBef>
                <a:spcPts val="0"/>
              </a:spcBef>
              <a:buNone/>
            </a:pPr>
            <a:r>
              <a:rPr lang="zh-CN">
                <a:sym typeface="+mn-ea"/>
              </a:rPr>
              <a:t>为什么利用深度学习进行防伪</a:t>
            </a:r>
          </a:p>
        </p:txBody>
      </p:sp>
      <p:sp>
        <p:nvSpPr>
          <p:cNvPr id="3" name="Text Box 2"/>
          <p:cNvSpPr txBox="1"/>
          <p:nvPr/>
        </p:nvSpPr>
        <p:spPr>
          <a:xfrm>
            <a:off x="5650230" y="5007234"/>
            <a:ext cx="29847540" cy="343683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ts val="6500"/>
              </a:lnSpc>
              <a:spcBef>
                <a:spcPts val="0"/>
              </a:spcBef>
              <a:spcAft>
                <a:spcPts val="0"/>
              </a:spcAft>
              <a:buClrTx/>
              <a:buSzTx/>
              <a:buFontTx/>
              <a:buNone/>
            </a:pPr>
            <a:r>
              <a:rPr lang="zh-CN" sz="4400" dirty="0">
                <a:solidFill>
                  <a:schemeClr val="bg1"/>
                </a:solidFill>
                <a:latin typeface="Microsoft YaHei" charset="0"/>
                <a:ea typeface="Microsoft YaHei" charset="0"/>
                <a:cs typeface="Microsoft YaHei" charset="0"/>
                <a:sym typeface="+mn-ea"/>
              </a:rPr>
              <a:t>从攻击者接收到的信息中，每项数据都可以轻易被修改掉，但不同项数据之间又存在着关联。用传统方法挖掘这些数据之间的关系需要对于相应原理及协议有着极深的理解同时还需要兼具机器学习的思维习惯所以难以做到，而利用深度学习则只需要对数据之间进行合理的建模，神经网络会基于数据模型自行拟合关系。</a:t>
            </a:r>
          </a:p>
          <a:p>
            <a:pPr marL="0" marR="0" indent="0" algn="ctr" defTabSz="825500" rtl="0" fontAlgn="auto" latinLnBrk="0" hangingPunct="0">
              <a:lnSpc>
                <a:spcPts val="6500"/>
              </a:lnSpc>
              <a:spcBef>
                <a:spcPts val="0"/>
              </a:spcBef>
              <a:spcAft>
                <a:spcPts val="0"/>
              </a:spcAft>
              <a:buClrTx/>
              <a:buSzTx/>
              <a:buFontTx/>
              <a:buNone/>
            </a:pPr>
            <a:endParaRPr kumimoji="0" lang="en-US" sz="4400" b="0" i="0" u="none" strike="noStrike" cap="none" spc="0" normalizeH="0" baseline="0" dirty="0">
              <a:ln>
                <a:noFill/>
              </a:ln>
              <a:solidFill>
                <a:srgbClr val="000000"/>
              </a:solidFill>
              <a:effectLst/>
              <a:uFillTx/>
              <a:latin typeface="Microsoft YaHei" charset="0"/>
              <a:ea typeface="Microsoft YaHei" charset="0"/>
              <a:cs typeface="Microsoft YaHei" charset="0"/>
              <a:sym typeface="Helvetica Light"/>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81949" y="12299630"/>
            <a:ext cx="2384102" cy="863210"/>
          </a:xfrm>
          <a:prstGeom prst="rect">
            <a:avLst/>
          </a:prstGeom>
        </p:spPr>
      </p:pic>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148000" cy="13716000"/>
          </a:xfrm>
          <a:prstGeom prst="rect">
            <a:avLst/>
          </a:prstGeom>
        </p:spPr>
      </p:pic>
      <p:sp>
        <p:nvSpPr>
          <p:cNvPr id="121" name="Shape 121"/>
          <p:cNvSpPr/>
          <p:nvPr/>
        </p:nvSpPr>
        <p:spPr>
          <a:xfrm>
            <a:off x="5103235" y="4842608"/>
            <a:ext cx="30941530" cy="933589"/>
          </a:xfrm>
          <a:prstGeom prst="rect">
            <a:avLst/>
          </a:prstGeom>
          <a:ln w="12700">
            <a:miter lim="400000"/>
          </a:ln>
        </p:spPr>
        <p:txBody>
          <a:bodyPr lIns="50800" tIns="50800" rIns="50800" bIns="50800" anchor="ctr">
            <a:spAutoFit/>
          </a:bodyPr>
          <a:lstStyle/>
          <a:p>
            <a:pPr lvl="0">
              <a:spcBef>
                <a:spcPts val="0"/>
              </a:spcBef>
              <a:buNone/>
            </a:pPr>
            <a:r>
              <a:rPr lang="zh-CN" sz="5400">
                <a:solidFill>
                  <a:schemeClr val="bg1"/>
                </a:solidFill>
                <a:latin typeface="Microsoft YaHei" charset="0"/>
                <a:ea typeface="Microsoft YaHei" charset="0"/>
                <a:cs typeface="Microsoft YaHei" charset="0"/>
                <a:sym typeface="+mn-ea"/>
              </a:rPr>
              <a:t>以UA防伪为例</a:t>
            </a:r>
            <a:endParaRPr lang="zh-CN" sz="5400" dirty="0">
              <a:solidFill>
                <a:schemeClr val="bg1"/>
              </a:solidFill>
              <a:latin typeface="Microsoft YaHei" charset="0"/>
              <a:ea typeface="Microsoft YaHei" charset="0"/>
              <a:cs typeface="Microsoft YaHei" charset="0"/>
              <a:sym typeface="+mn-ea"/>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81949" y="12299630"/>
            <a:ext cx="2384102" cy="863210"/>
          </a:xfrm>
          <a:prstGeom prst="rect">
            <a:avLst/>
          </a:prstGeom>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1261656" y="427240"/>
            <a:ext cx="2641600" cy="917575"/>
          </a:xfrm>
          <a:prstGeom prst="rect">
            <a:avLst/>
          </a:prstGeom>
          <a:ln w="12700">
            <a:miter lim="400000"/>
          </a:ln>
        </p:spPr>
        <p:txBody>
          <a:bodyPr wrap="none" lIns="50800" tIns="50800" rIns="50800" bIns="50800" anchor="ctr">
            <a:spAutoFit/>
          </a:bodyPr>
          <a:lstStyle>
            <a:lvl1pPr algn="l">
              <a:defRPr>
                <a:solidFill>
                  <a:srgbClr val="DCDEE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spcBef>
                <a:spcPts val="0"/>
              </a:spcBef>
              <a:buNone/>
            </a:pPr>
            <a:r>
              <a:rPr lang="zh-CN">
                <a:sym typeface="+mn-ea"/>
              </a:rPr>
              <a:t>基本原理</a:t>
            </a:r>
          </a:p>
        </p:txBody>
      </p:sp>
      <p:sp>
        <p:nvSpPr>
          <p:cNvPr id="3" name="Text Box 2"/>
          <p:cNvSpPr txBox="1"/>
          <p:nvPr/>
        </p:nvSpPr>
        <p:spPr>
          <a:xfrm>
            <a:off x="5650230" y="4682381"/>
            <a:ext cx="29847540" cy="343683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lvl="0">
              <a:lnSpc>
                <a:spcPts val="6500"/>
              </a:lnSpc>
              <a:spcBef>
                <a:spcPts val="0"/>
              </a:spcBef>
              <a:buNone/>
            </a:pPr>
            <a:r>
              <a:rPr lang="zh-CN" sz="4400">
                <a:solidFill>
                  <a:schemeClr val="bg1"/>
                </a:solidFill>
                <a:latin typeface="Microsoft YaHei" charset="0"/>
                <a:ea typeface="Microsoft YaHei" charset="0"/>
                <a:cs typeface="Microsoft YaHei" charset="0"/>
                <a:sym typeface="+mn-ea"/>
              </a:rPr>
              <a:t>UA中包含了JS解析引擎、操作系统及硬件平台信息。</a:t>
            </a:r>
          </a:p>
          <a:p>
            <a:pPr lvl="0">
              <a:lnSpc>
                <a:spcPts val="6500"/>
              </a:lnSpc>
              <a:spcBef>
                <a:spcPts val="0"/>
              </a:spcBef>
              <a:buNone/>
            </a:pPr>
            <a:r>
              <a:rPr lang="zh-CN" sz="4400" dirty="0">
                <a:solidFill>
                  <a:schemeClr val="bg1"/>
                </a:solidFill>
                <a:latin typeface="Microsoft YaHei" charset="0"/>
                <a:ea typeface="Microsoft YaHei" charset="0"/>
                <a:cs typeface="Microsoft YaHei" charset="0"/>
                <a:sym typeface="+mn-ea"/>
              </a:rPr>
              <a:t>当前页面上JS的执行性能与JS解析引擎、操作系统、硬件平台和当前机器负载有关。</a:t>
            </a:r>
          </a:p>
          <a:p>
            <a:pPr lvl="0">
              <a:lnSpc>
                <a:spcPts val="6500"/>
              </a:lnSpc>
              <a:spcBef>
                <a:spcPts val="0"/>
              </a:spcBef>
              <a:buNone/>
            </a:pPr>
            <a:r>
              <a:rPr lang="zh-CN" sz="4400" dirty="0">
                <a:solidFill>
                  <a:schemeClr val="bg1"/>
                </a:solidFill>
                <a:latin typeface="Microsoft YaHei" charset="0"/>
                <a:ea typeface="Microsoft YaHei" charset="0"/>
                <a:cs typeface="Microsoft YaHei" charset="0"/>
                <a:sym typeface="+mn-ea"/>
              </a:rPr>
              <a:t>我们用了三个数据之间相互约束，分别是UA和用JS实现的benchmark1和benchmark2，其中benchmark1进行JS的性能测试，benchmark2主要测试当前页面对于机器的负载。</a:t>
            </a:r>
            <a:endParaRPr kumimoji="0" lang="zh-CN" sz="4400" b="0" i="0" u="none" strike="noStrike" cap="none" spc="0" normalizeH="0" baseline="0" dirty="0">
              <a:ln>
                <a:noFill/>
              </a:ln>
              <a:solidFill>
                <a:schemeClr val="bg1"/>
              </a:solidFill>
              <a:effectLst/>
              <a:uFillTx/>
              <a:latin typeface="Microsoft YaHei" charset="0"/>
              <a:ea typeface="Microsoft YaHei" charset="0"/>
              <a:cs typeface="Microsoft YaHei" charset="0"/>
              <a:sym typeface="+mn-ea"/>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81949" y="12299630"/>
            <a:ext cx="2384102" cy="863210"/>
          </a:xfrm>
          <a:prstGeom prst="rect">
            <a:avLst/>
          </a:prstGeom>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1261656" y="427240"/>
            <a:ext cx="2641600" cy="917575"/>
          </a:xfrm>
          <a:prstGeom prst="rect">
            <a:avLst/>
          </a:prstGeom>
          <a:ln w="12700">
            <a:miter lim="400000"/>
          </a:ln>
        </p:spPr>
        <p:txBody>
          <a:bodyPr wrap="none" lIns="50800" tIns="50800" rIns="50800" bIns="50800" anchor="ctr">
            <a:spAutoFit/>
          </a:bodyPr>
          <a:lstStyle>
            <a:lvl1pPr algn="l">
              <a:defRPr>
                <a:solidFill>
                  <a:srgbClr val="DCDEE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spcBef>
                <a:spcPts val="0"/>
              </a:spcBef>
              <a:buNone/>
            </a:pPr>
            <a:r>
              <a:rPr lang="zh-CN">
                <a:sym typeface="+mn-ea"/>
              </a:rPr>
              <a:t>数据关系</a:t>
            </a:r>
          </a:p>
        </p:txBody>
      </p:sp>
      <p:sp>
        <p:nvSpPr>
          <p:cNvPr id="3" name="Text Box 2"/>
          <p:cNvSpPr txBox="1"/>
          <p:nvPr/>
        </p:nvSpPr>
        <p:spPr>
          <a:xfrm>
            <a:off x="5650230" y="9536863"/>
            <a:ext cx="29847540" cy="17697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lvl="0">
              <a:lnSpc>
                <a:spcPts val="6500"/>
              </a:lnSpc>
              <a:spcBef>
                <a:spcPts val="0"/>
              </a:spcBef>
              <a:buNone/>
            </a:pPr>
            <a:r>
              <a:rPr lang="zh-CN" sz="4400">
                <a:solidFill>
                  <a:schemeClr val="bg1"/>
                </a:solidFill>
                <a:latin typeface="Microsoft YaHei" charset="0"/>
                <a:ea typeface="Microsoft YaHei" charset="0"/>
                <a:cs typeface="Microsoft YaHei" charset="0"/>
                <a:sym typeface="+mn-ea"/>
              </a:rPr>
              <a:t>UA中所记录的信息解析引擎、操作系统、硬件信息共同决定了该客户端执行JS的能力与特性，而我们的性能测试JS与页面本身渲染工作共享了该客户端的能力</a:t>
            </a:r>
            <a:endParaRPr kumimoji="0" lang="zh-CN" sz="4400" b="0" i="0" u="none" strike="noStrike" cap="none" spc="0" normalizeH="0" baseline="0">
              <a:ln>
                <a:noFill/>
              </a:ln>
              <a:solidFill>
                <a:schemeClr val="bg1"/>
              </a:solidFill>
              <a:effectLst/>
              <a:uFillTx/>
              <a:latin typeface="Microsoft YaHei" charset="0"/>
              <a:ea typeface="Microsoft YaHei" charset="0"/>
              <a:cs typeface="Microsoft YaHei" charset="0"/>
              <a:sym typeface="+mn-ea"/>
            </a:endParaRPr>
          </a:p>
        </p:txBody>
      </p:sp>
      <p:pic>
        <p:nvPicPr>
          <p:cNvPr id="121" name="Shape 121"/>
          <p:cNvPicPr preferRelativeResize="0"/>
          <p:nvPr/>
        </p:nvPicPr>
        <p:blipFill>
          <a:blip r:embed="rId2"/>
          <a:stretch>
            <a:fillRect/>
          </a:stretch>
        </p:blipFill>
        <p:spPr>
          <a:xfrm>
            <a:off x="6443195" y="2439704"/>
            <a:ext cx="28261611" cy="6612654"/>
          </a:xfrm>
          <a:prstGeom prst="rect">
            <a:avLst/>
          </a:prstGeom>
          <a:noFill/>
          <a:ln>
            <a:noFill/>
          </a:ln>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81949" y="12299630"/>
            <a:ext cx="2384102" cy="863210"/>
          </a:xfrm>
          <a:prstGeom prst="rect">
            <a:avLst/>
          </a:prstGeom>
        </p:spPr>
      </p:pic>
    </p:spTree>
  </p:cSld>
  <p:clrMapOvr>
    <a:masterClrMapping/>
  </p:clrMapOvr>
  <p:transition spd="slow"/>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686</Words>
  <Application>Microsoft Office PowerPoint</Application>
  <PresentationFormat>自定义</PresentationFormat>
  <Paragraphs>43</Paragraphs>
  <Slides>18</Slides>
  <Notes>0</Notes>
  <HiddenSlides>0</HiddenSlides>
  <MMClips>0</MMClips>
  <ScaleCrop>false</ScaleCrop>
  <HeadingPairs>
    <vt:vector size="4" baseType="variant">
      <vt:variant>
        <vt:lpstr>主题</vt:lpstr>
      </vt:variant>
      <vt:variant>
        <vt:i4>1</vt:i4>
      </vt:variant>
      <vt:variant>
        <vt:lpstr>幻灯片标题</vt:lpstr>
      </vt:variant>
      <vt:variant>
        <vt:i4>18</vt:i4>
      </vt:variant>
    </vt:vector>
  </HeadingPairs>
  <TitlesOfParts>
    <vt:vector size="19" baseType="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Freebuf-new</cp:lastModifiedBy>
  <cp:revision>22</cp:revision>
  <dcterms:created xsi:type="dcterms:W3CDTF">2016-11-23T02:26:14Z</dcterms:created>
  <dcterms:modified xsi:type="dcterms:W3CDTF">2016-12-26T04:17:39Z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1033-10.1.0.5795</vt:lpwstr>
  </property>
</Properties>
</file>